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5"/>
  </p:notesMasterIdLst>
  <p:sldIdLst>
    <p:sldId id="340" r:id="rId2"/>
    <p:sldId id="257" r:id="rId3"/>
    <p:sldId id="259" r:id="rId4"/>
    <p:sldId id="260" r:id="rId5"/>
    <p:sldId id="349" r:id="rId6"/>
    <p:sldId id="265" r:id="rId7"/>
    <p:sldId id="266" r:id="rId8"/>
    <p:sldId id="267" r:id="rId9"/>
    <p:sldId id="348" r:id="rId10"/>
    <p:sldId id="272" r:id="rId11"/>
    <p:sldId id="274" r:id="rId12"/>
    <p:sldId id="275" r:id="rId13"/>
    <p:sldId id="347" r:id="rId14"/>
    <p:sldId id="279" r:id="rId15"/>
    <p:sldId id="280" r:id="rId16"/>
    <p:sldId id="281" r:id="rId17"/>
    <p:sldId id="282" r:id="rId18"/>
    <p:sldId id="283" r:id="rId19"/>
    <p:sldId id="350" r:id="rId20"/>
    <p:sldId id="284" r:id="rId21"/>
    <p:sldId id="287" r:id="rId22"/>
    <p:sldId id="351" r:id="rId23"/>
    <p:sldId id="346" r:id="rId24"/>
  </p:sldIdLst>
  <p:sldSz cx="12192000" cy="6858000"/>
  <p:notesSz cx="12192000" cy="6858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eiryo UI" panose="020B0604030504040204" pitchFamily="34" charset="-128"/>
      <p:regular r:id="rId34"/>
      <p:bold r:id="rId35"/>
      <p:italic r:id="rId36"/>
      <p:boldItalic r:id="rId37"/>
    </p:embeddedFont>
    <p:embeddedFont>
      <p:font typeface="Segoe UI Black" panose="020B0A02040204020203" pitchFamily="34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FA28D-C9A5-4B11-B300-1A8B15F09806}" v="123" dt="2024-03-26T21:44:10.372"/>
  </p1510:revLst>
</p1510:revInfo>
</file>

<file path=ppt/tableStyles.xml><?xml version="1.0" encoding="utf-8"?>
<a:tblStyleLst xmlns:a="http://schemas.openxmlformats.org/drawingml/2006/main" def="{4834A050-7772-4DAF-8F77-5E80D1FE0460}">
  <a:tblStyle styleId="{4834A050-7772-4DAF-8F77-5E80D1FE04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95B466-9E67-416E-850E-09BA9FD53C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F54AD9-4F64-478A-B14A-ECD51D26A663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15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Dupin" userId="8ea5e918-cbdc-4aa3-b789-9a15b557e22a" providerId="ADAL" clId="{5B2FA28D-C9A5-4B11-B300-1A8B15F09806}"/>
    <pc:docChg chg="undo custSel addSld delSld modSld">
      <pc:chgData name="Mike Dupin" userId="8ea5e918-cbdc-4aa3-b789-9a15b557e22a" providerId="ADAL" clId="{5B2FA28D-C9A5-4B11-B300-1A8B15F09806}" dt="2024-03-26T21:44:10.371" v="215" actId="1076"/>
      <pc:docMkLst>
        <pc:docMk/>
      </pc:docMkLst>
      <pc:sldChg chg="modSp mod">
        <pc:chgData name="Mike Dupin" userId="8ea5e918-cbdc-4aa3-b789-9a15b557e22a" providerId="ADAL" clId="{5B2FA28D-C9A5-4B11-B300-1A8B15F09806}" dt="2024-03-26T20:37:30.808" v="0" actId="20577"/>
        <pc:sldMkLst>
          <pc:docMk/>
          <pc:sldMk cId="0" sldId="260"/>
        </pc:sldMkLst>
        <pc:spChg chg="mod">
          <ac:chgData name="Mike Dupin" userId="8ea5e918-cbdc-4aa3-b789-9a15b557e22a" providerId="ADAL" clId="{5B2FA28D-C9A5-4B11-B300-1A8B15F09806}" dt="2024-03-26T20:37:30.808" v="0" actId="20577"/>
          <ac:spMkLst>
            <pc:docMk/>
            <pc:sldMk cId="0" sldId="260"/>
            <ac:spMk id="98" creationId="{00000000-0000-0000-0000-000000000000}"/>
          </ac:spMkLst>
        </pc:spChg>
      </pc:sldChg>
      <pc:sldChg chg="modSp del mod">
        <pc:chgData name="Mike Dupin" userId="8ea5e918-cbdc-4aa3-b789-9a15b557e22a" providerId="ADAL" clId="{5B2FA28D-C9A5-4B11-B300-1A8B15F09806}" dt="2024-03-26T20:41:37.562" v="27" actId="47"/>
        <pc:sldMkLst>
          <pc:docMk/>
          <pc:sldMk cId="0" sldId="273"/>
        </pc:sldMkLst>
        <pc:spChg chg="mod">
          <ac:chgData name="Mike Dupin" userId="8ea5e918-cbdc-4aa3-b789-9a15b557e22a" providerId="ADAL" clId="{5B2FA28D-C9A5-4B11-B300-1A8B15F09806}" dt="2024-03-26T20:41:20.386" v="26" actId="20577"/>
          <ac:spMkLst>
            <pc:docMk/>
            <pc:sldMk cId="0" sldId="273"/>
            <ac:spMk id="265" creationId="{00000000-0000-0000-0000-000000000000}"/>
          </ac:spMkLst>
        </pc:spChg>
      </pc:sldChg>
      <pc:sldChg chg="addSp delSp modSp mod">
        <pc:chgData name="Mike Dupin" userId="8ea5e918-cbdc-4aa3-b789-9a15b557e22a" providerId="ADAL" clId="{5B2FA28D-C9A5-4B11-B300-1A8B15F09806}" dt="2024-03-26T20:47:39.702" v="141" actId="1076"/>
        <pc:sldMkLst>
          <pc:docMk/>
          <pc:sldMk cId="0" sldId="274"/>
        </pc:sldMkLst>
        <pc:spChg chg="mod">
          <ac:chgData name="Mike Dupin" userId="8ea5e918-cbdc-4aa3-b789-9a15b557e22a" providerId="ADAL" clId="{5B2FA28D-C9A5-4B11-B300-1A8B15F09806}" dt="2024-03-26T20:47:39.702" v="141" actId="1076"/>
          <ac:spMkLst>
            <pc:docMk/>
            <pc:sldMk cId="0" sldId="274"/>
            <ac:spMk id="2" creationId="{77B1BB66-FB6B-CEE5-CD3F-86E68B6C93BB}"/>
          </ac:spMkLst>
        </pc:spChg>
        <pc:spChg chg="del">
          <ac:chgData name="Mike Dupin" userId="8ea5e918-cbdc-4aa3-b789-9a15b557e22a" providerId="ADAL" clId="{5B2FA28D-C9A5-4B11-B300-1A8B15F09806}" dt="2024-03-26T20:47:36.510" v="140" actId="478"/>
          <ac:spMkLst>
            <pc:docMk/>
            <pc:sldMk cId="0" sldId="274"/>
            <ac:spMk id="3" creationId="{E32CDB94-CB2C-513B-5C8C-FF0F1FA13E06}"/>
          </ac:spMkLst>
        </pc:spChg>
        <pc:spChg chg="mod">
          <ac:chgData name="Mike Dupin" userId="8ea5e918-cbdc-4aa3-b789-9a15b557e22a" providerId="ADAL" clId="{5B2FA28D-C9A5-4B11-B300-1A8B15F09806}" dt="2024-03-26T20:46:54.194" v="134" actId="20577"/>
          <ac:spMkLst>
            <pc:docMk/>
            <pc:sldMk cId="0" sldId="274"/>
            <ac:spMk id="275" creationId="{00000000-0000-0000-0000-000000000000}"/>
          </ac:spMkLst>
        </pc:spChg>
        <pc:spChg chg="mod">
          <ac:chgData name="Mike Dupin" userId="8ea5e918-cbdc-4aa3-b789-9a15b557e22a" providerId="ADAL" clId="{5B2FA28D-C9A5-4B11-B300-1A8B15F09806}" dt="2024-03-26T20:47:31.967" v="139" actId="14100"/>
          <ac:spMkLst>
            <pc:docMk/>
            <pc:sldMk cId="0" sldId="274"/>
            <ac:spMk id="276" creationId="{00000000-0000-0000-0000-000000000000}"/>
          </ac:spMkLst>
        </pc:spChg>
        <pc:spChg chg="mod">
          <ac:chgData name="Mike Dupin" userId="8ea5e918-cbdc-4aa3-b789-9a15b557e22a" providerId="ADAL" clId="{5B2FA28D-C9A5-4B11-B300-1A8B15F09806}" dt="2024-03-26T20:46:45.692" v="130" actId="14100"/>
          <ac:spMkLst>
            <pc:docMk/>
            <pc:sldMk cId="0" sldId="274"/>
            <ac:spMk id="277" creationId="{00000000-0000-0000-0000-000000000000}"/>
          </ac:spMkLst>
        </pc:spChg>
        <pc:spChg chg="mod">
          <ac:chgData name="Mike Dupin" userId="8ea5e918-cbdc-4aa3-b789-9a15b557e22a" providerId="ADAL" clId="{5B2FA28D-C9A5-4B11-B300-1A8B15F09806}" dt="2024-03-26T20:47:16.243" v="136" actId="242"/>
          <ac:spMkLst>
            <pc:docMk/>
            <pc:sldMk cId="0" sldId="274"/>
            <ac:spMk id="278" creationId="{00000000-0000-0000-0000-000000000000}"/>
          </ac:spMkLst>
        </pc:spChg>
        <pc:picChg chg="add mod">
          <ac:chgData name="Mike Dupin" userId="8ea5e918-cbdc-4aa3-b789-9a15b557e22a" providerId="ADAL" clId="{5B2FA28D-C9A5-4B11-B300-1A8B15F09806}" dt="2024-03-26T20:43:22.470" v="89" actId="167"/>
          <ac:picMkLst>
            <pc:docMk/>
            <pc:sldMk cId="0" sldId="274"/>
            <ac:picMk id="1026" creationId="{8236BDBF-DE43-2806-F74F-29F27284FE76}"/>
          </ac:picMkLst>
        </pc:picChg>
        <pc:picChg chg="add mod">
          <ac:chgData name="Mike Dupin" userId="8ea5e918-cbdc-4aa3-b789-9a15b557e22a" providerId="ADAL" clId="{5B2FA28D-C9A5-4B11-B300-1A8B15F09806}" dt="2024-03-26T20:45:09.718" v="102" actId="167"/>
          <ac:picMkLst>
            <pc:docMk/>
            <pc:sldMk cId="0" sldId="274"/>
            <ac:picMk id="1028" creationId="{CE71EDAF-65B1-66F9-71EF-F953606FB5EE}"/>
          </ac:picMkLst>
        </pc:picChg>
      </pc:sldChg>
      <pc:sldChg chg="modAnim">
        <pc:chgData name="Mike Dupin" userId="8ea5e918-cbdc-4aa3-b789-9a15b557e22a" providerId="ADAL" clId="{5B2FA28D-C9A5-4B11-B300-1A8B15F09806}" dt="2024-03-26T20:52:38.026" v="153"/>
        <pc:sldMkLst>
          <pc:docMk/>
          <pc:sldMk cId="0" sldId="284"/>
        </pc:sldMkLst>
      </pc:sldChg>
      <pc:sldChg chg="addSp modSp mod modAnim">
        <pc:chgData name="Mike Dupin" userId="8ea5e918-cbdc-4aa3-b789-9a15b557e22a" providerId="ADAL" clId="{5B2FA28D-C9A5-4B11-B300-1A8B15F09806}" dt="2024-03-26T20:55:00.681" v="198" actId="20577"/>
        <pc:sldMkLst>
          <pc:docMk/>
          <pc:sldMk cId="0" sldId="287"/>
        </pc:sldMkLst>
        <pc:spChg chg="add mod">
          <ac:chgData name="Mike Dupin" userId="8ea5e918-cbdc-4aa3-b789-9a15b557e22a" providerId="ADAL" clId="{5B2FA28D-C9A5-4B11-B300-1A8B15F09806}" dt="2024-03-26T20:53:20.248" v="156" actId="1076"/>
          <ac:spMkLst>
            <pc:docMk/>
            <pc:sldMk cId="0" sldId="287"/>
            <ac:spMk id="4" creationId="{8B5962AE-80D8-AE63-198A-5D734946A307}"/>
          </ac:spMkLst>
        </pc:spChg>
        <pc:spChg chg="mod">
          <ac:chgData name="Mike Dupin" userId="8ea5e918-cbdc-4aa3-b789-9a15b557e22a" providerId="ADAL" clId="{5B2FA28D-C9A5-4B11-B300-1A8B15F09806}" dt="2024-03-26T20:55:00.681" v="198" actId="20577"/>
          <ac:spMkLst>
            <pc:docMk/>
            <pc:sldMk cId="0" sldId="287"/>
            <ac:spMk id="417" creationId="{00000000-0000-0000-0000-000000000000}"/>
          </ac:spMkLst>
        </pc:spChg>
      </pc:sldChg>
      <pc:sldChg chg="modSp mod">
        <pc:chgData name="Mike Dupin" userId="8ea5e918-cbdc-4aa3-b789-9a15b557e22a" providerId="ADAL" clId="{5B2FA28D-C9A5-4B11-B300-1A8B15F09806}" dt="2024-03-26T20:52:01.484" v="151" actId="114"/>
        <pc:sldMkLst>
          <pc:docMk/>
          <pc:sldMk cId="3136227322" sldId="350"/>
        </pc:sldMkLst>
        <pc:spChg chg="mod">
          <ac:chgData name="Mike Dupin" userId="8ea5e918-cbdc-4aa3-b789-9a15b557e22a" providerId="ADAL" clId="{5B2FA28D-C9A5-4B11-B300-1A8B15F09806}" dt="2024-03-26T20:52:01.484" v="151" actId="114"/>
          <ac:spMkLst>
            <pc:docMk/>
            <pc:sldMk cId="3136227322" sldId="350"/>
            <ac:spMk id="5" creationId="{80385169-DBBB-DA94-68A6-A667C70A9BBE}"/>
          </ac:spMkLst>
        </pc:spChg>
      </pc:sldChg>
      <pc:sldChg chg="addSp delSp modSp add mod delAnim">
        <pc:chgData name="Mike Dupin" userId="8ea5e918-cbdc-4aa3-b789-9a15b557e22a" providerId="ADAL" clId="{5B2FA28D-C9A5-4B11-B300-1A8B15F09806}" dt="2024-03-26T21:44:10.371" v="215" actId="1076"/>
        <pc:sldMkLst>
          <pc:docMk/>
          <pc:sldMk cId="943843724" sldId="351"/>
        </pc:sldMkLst>
        <pc:spChg chg="mod">
          <ac:chgData name="Mike Dupin" userId="8ea5e918-cbdc-4aa3-b789-9a15b557e22a" providerId="ADAL" clId="{5B2FA28D-C9A5-4B11-B300-1A8B15F09806}" dt="2024-03-26T21:40:16.458" v="202"/>
          <ac:spMkLst>
            <pc:docMk/>
            <pc:sldMk cId="943843724" sldId="351"/>
            <ac:spMk id="2" creationId="{D97D4775-926A-3980-039E-ABE0ECE8AF39}"/>
          </ac:spMkLst>
        </pc:spChg>
        <pc:spChg chg="del">
          <ac:chgData name="Mike Dupin" userId="8ea5e918-cbdc-4aa3-b789-9a15b557e22a" providerId="ADAL" clId="{5B2FA28D-C9A5-4B11-B300-1A8B15F09806}" dt="2024-03-26T21:40:27.088" v="204" actId="478"/>
          <ac:spMkLst>
            <pc:docMk/>
            <pc:sldMk cId="943843724" sldId="351"/>
            <ac:spMk id="4" creationId="{8B5962AE-80D8-AE63-198A-5D734946A307}"/>
          </ac:spMkLst>
        </pc:spChg>
        <pc:spChg chg="del">
          <ac:chgData name="Mike Dupin" userId="8ea5e918-cbdc-4aa3-b789-9a15b557e22a" providerId="ADAL" clId="{5B2FA28D-C9A5-4B11-B300-1A8B15F09806}" dt="2024-03-26T21:40:27.088" v="204" actId="478"/>
          <ac:spMkLst>
            <pc:docMk/>
            <pc:sldMk cId="943843724" sldId="351"/>
            <ac:spMk id="417" creationId="{00000000-0000-0000-0000-000000000000}"/>
          </ac:spMkLst>
        </pc:spChg>
        <pc:picChg chg="del">
          <ac:chgData name="Mike Dupin" userId="8ea5e918-cbdc-4aa3-b789-9a15b557e22a" providerId="ADAL" clId="{5B2FA28D-C9A5-4B11-B300-1A8B15F09806}" dt="2024-03-26T21:40:25.033" v="203" actId="478"/>
          <ac:picMkLst>
            <pc:docMk/>
            <pc:sldMk cId="943843724" sldId="351"/>
            <ac:picMk id="418" creationId="{00000000-0000-0000-0000-000000000000}"/>
          </ac:picMkLst>
        </pc:picChg>
        <pc:picChg chg="add mod">
          <ac:chgData name="Mike Dupin" userId="8ea5e918-cbdc-4aa3-b789-9a15b557e22a" providerId="ADAL" clId="{5B2FA28D-C9A5-4B11-B300-1A8B15F09806}" dt="2024-03-26T21:44:08.152" v="214" actId="1076"/>
          <ac:picMkLst>
            <pc:docMk/>
            <pc:sldMk cId="943843724" sldId="351"/>
            <ac:picMk id="2050" creationId="{38120EC6-B973-3D33-EC4E-13D90DEB3B19}"/>
          </ac:picMkLst>
        </pc:picChg>
        <pc:picChg chg="add mod">
          <ac:chgData name="Mike Dupin" userId="8ea5e918-cbdc-4aa3-b789-9a15b557e22a" providerId="ADAL" clId="{5B2FA28D-C9A5-4B11-B300-1A8B15F09806}" dt="2024-03-26T21:44:10.371" v="215" actId="1076"/>
          <ac:picMkLst>
            <pc:docMk/>
            <pc:sldMk cId="943843724" sldId="351"/>
            <ac:picMk id="2052" creationId="{6AD75866-DBBB-F5A3-5E21-953087BE30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4f02f2e21_0_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184f02f2e2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7e146b978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d7e146b978_1_160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Examples of supervised learning algorithms: Examples of unsupervised learning algorithms:</a:t>
            </a:r>
            <a:endParaRPr dirty="0"/>
          </a:p>
        </p:txBody>
      </p:sp>
      <p:sp>
        <p:nvSpPr>
          <p:cNvPr id="284" name="Google Shape;284;gd7e146b978_1_160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617c1012d_0_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617c101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4f02f2e2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84f02f2e21_0_182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27" name="Google Shape;327;g184f02f2e21_0_182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4f02f2e2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84f02f2e21_0_213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37" name="Google Shape;337;g184f02f2e21_0_213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4f02f2e2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84f02f2e21_0_226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49" name="Google Shape;349;g184f02f2e21_0_226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4f02f2e2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84f02f2e21_0_236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59" name="Google Shape;359;g184f02f2e21_0_236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f02f2e2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84f02f2e21_0_264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71" name="Google Shape;371;g184f02f2e21_0_264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f02f2e2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184f02f2e21_0_285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82" name="Google Shape;382;g184f02f2e21_0_285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579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f02f2e2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184f02f2e21_0_285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382" name="Google Shape;382;g184f02f2e21_0_285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7df5ef9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227df5ef9e5_0_10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412" name="Google Shape;412;g227df5ef9e5_0_10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7df5ef9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227df5ef9e5_0_10:notes"/>
          <p:cNvSpPr txBox="1">
            <a:spLocks noGrp="1"/>
          </p:cNvSpPr>
          <p:nvPr>
            <p:ph type="body" idx="1"/>
          </p:nvPr>
        </p:nvSpPr>
        <p:spPr>
          <a:xfrm>
            <a:off x="1219200" y="3257554"/>
            <a:ext cx="97533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If the physics of the environment of interest are known, you can apply the algorithm to a simulated environment</a:t>
            </a:r>
            <a:endParaRPr/>
          </a:p>
        </p:txBody>
      </p:sp>
      <p:sp>
        <p:nvSpPr>
          <p:cNvPr id="412" name="Google Shape;412;g227df5ef9e5_0_10:notes"/>
          <p:cNvSpPr txBox="1">
            <a:spLocks noGrp="1"/>
          </p:cNvSpPr>
          <p:nvPr>
            <p:ph type="sldNum" idx="12"/>
          </p:nvPr>
        </p:nvSpPr>
        <p:spPr>
          <a:xfrm>
            <a:off x="6905979" y="6513918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14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d91cfe790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fd91cfe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8f1aadd5f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98f1aadd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617c1012d_0_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617c101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48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617c1012d_0_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617c1012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52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51892" y="218948"/>
            <a:ext cx="9599295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490651" y="1817242"/>
            <a:ext cx="5203190" cy="28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41D6D2-5C28-FCF0-D87D-41AF4598ADA9}"/>
              </a:ext>
            </a:extLst>
          </p:cNvPr>
          <p:cNvGrpSpPr/>
          <p:nvPr userDrawn="1"/>
        </p:nvGrpSpPr>
        <p:grpSpPr>
          <a:xfrm>
            <a:off x="0" y="0"/>
            <a:ext cx="12192000" cy="735214"/>
            <a:chOff x="0" y="0"/>
            <a:chExt cx="12192000" cy="7352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994CC89-7CEA-4FEC-6750-E75E544EA6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57"/>
              <a:ext cx="12192000" cy="727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588883-CE31-193C-6FE2-847AF923FE69}"/>
                </a:ext>
              </a:extLst>
            </p:cNvPr>
            <p:cNvSpPr txBox="1"/>
            <p:nvPr/>
          </p:nvSpPr>
          <p:spPr>
            <a:xfrm>
              <a:off x="0" y="0"/>
              <a:ext cx="12192000" cy="73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sz="4000" b="0" i="0" u="none" strike="noStrike" kern="0" cap="none" spc="-1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rlito"/>
                  <a:ea typeface="+mj-ea"/>
                </a:rPr>
                <a:t> </a:t>
              </a:r>
              <a:endParaRPr lang="en-US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F09CE-65B7-ADDC-CD6E-C8E51BB52E4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ECC7DDA5-8CF0-4A04-A7E4-E61ED6F584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older 2">
            <a:extLst>
              <a:ext uri="{FF2B5EF4-FFF2-40B4-BE49-F238E27FC236}">
                <a16:creationId xmlns:a16="http://schemas.microsoft.com/office/drawing/2014/main" id="{400EE181-5351-151C-BA3B-7E7924B17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59830"/>
            <a:ext cx="11963400" cy="615553"/>
          </a:xfrm>
        </p:spPr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r>
              <a:rPr lang="en-US" dirty="0"/>
              <a:t>Add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8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51892" y="218948"/>
            <a:ext cx="9599295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51892" y="218948"/>
            <a:ext cx="9599295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6186" y="2207514"/>
            <a:ext cx="4829810" cy="39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945630" y="2207514"/>
            <a:ext cx="4829809" cy="39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Layout">
  <p:cSld name="Standard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2330521" y="6476207"/>
            <a:ext cx="70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36551" y="6476207"/>
            <a:ext cx="20133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44073" y="1604433"/>
            <a:ext cx="11572800" cy="4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36551" y="306916"/>
            <a:ext cx="11529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1900"/>
              <a:buFont typeface="Arial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300"/>
              <a:buFont typeface="Arial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336551" y="911155"/>
            <a:ext cx="1152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1900"/>
              <a:buFont typeface="Arial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300"/>
              <a:buFont typeface="Arial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comparison">
  <p:cSld name="Two-column 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353292" y="1604435"/>
            <a:ext cx="5563500" cy="3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388102" y="5421736"/>
            <a:ext cx="54672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E8F93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336552" y="5421736"/>
            <a:ext cx="55713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E8F93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6066291" y="1604433"/>
            <a:ext cx="0" cy="3981600"/>
          </a:xfrm>
          <a:prstGeom prst="straightConnector1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322537" y="1604436"/>
            <a:ext cx="5571300" cy="3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330521" y="6476207"/>
            <a:ext cx="70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36551" y="6476207"/>
            <a:ext cx="20133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5"/>
          </p:nvPr>
        </p:nvSpPr>
        <p:spPr>
          <a:xfrm>
            <a:off x="336551" y="306916"/>
            <a:ext cx="11529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3200"/>
              <a:buFont typeface="Arial"/>
              <a:buNone/>
              <a:defRPr sz="3200">
                <a:solidFill>
                  <a:schemeClr val="dk2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1900"/>
              <a:buFont typeface="Arial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300"/>
              <a:buFont typeface="Arial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6"/>
          </p:nvPr>
        </p:nvSpPr>
        <p:spPr>
          <a:xfrm>
            <a:off x="336551" y="911155"/>
            <a:ext cx="11529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SzPts val="1900"/>
              <a:buFont typeface="Arial"/>
              <a:buNone/>
              <a:defRPr/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/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SzPts val="1600"/>
              <a:buFont typeface="Arial"/>
              <a:buNone/>
              <a:defRPr/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SzPts val="1300"/>
              <a:buFont typeface="Arial"/>
              <a:buNone/>
              <a:defRPr/>
            </a:lvl5pPr>
            <a:lvl6pPr marL="2743200" lvl="5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 rtl="0">
              <a:spcBef>
                <a:spcPts val="70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E465F-10A2-2558-8C40-854A01781FB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023D931E-47C4-683D-5F5F-08298A4974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8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1892" y="218948"/>
            <a:ext cx="9599295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0651" y="1817242"/>
            <a:ext cx="5203190" cy="28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gif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microsoft.com/office/2007/relationships/hdphoto" Target="../media/hdphoto4.wdp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ltair-viz.github.io/" TargetMode="External"/><Relationship Id="rId3" Type="http://schemas.openxmlformats.org/officeDocument/2006/relationships/hyperlink" Target="https://ggplot2.tidyverse.org/" TargetMode="External"/><Relationship Id="rId7" Type="http://schemas.openxmlformats.org/officeDocument/2006/relationships/hyperlink" Target="https://plotnine.readthedocs.io/en/stabl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lotly.com/" TargetMode="External"/><Relationship Id="rId5" Type="http://schemas.openxmlformats.org/officeDocument/2006/relationships/hyperlink" Target="https://seaborn.pydata.org/" TargetMode="External"/><Relationship Id="rId10" Type="http://schemas.openxmlformats.org/officeDocument/2006/relationships/hyperlink" Target="http://vega.github.io/vega-lite/" TargetMode="External"/><Relationship Id="rId4" Type="http://schemas.openxmlformats.org/officeDocument/2006/relationships/hyperlink" Target="https://plotly.com/ggplot2/getting-started/" TargetMode="External"/><Relationship Id="rId9" Type="http://schemas.openxmlformats.org/officeDocument/2006/relationships/hyperlink" Target="https://vega.github.io/veg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debeus/think-about-the-grammar-of-graphics-when-improving-your-graphs-18e3744d8d18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microsoft.com/office/2007/relationships/hdphoto" Target="../media/hdphoto5.wdp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Visualization Images - Free Download on Freepik">
            <a:extLst>
              <a:ext uri="{FF2B5EF4-FFF2-40B4-BE49-F238E27FC236}">
                <a16:creationId xmlns:a16="http://schemas.microsoft.com/office/drawing/2014/main" id="{CA159194-6906-3E9B-CC7E-545138AC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2" y="0"/>
            <a:ext cx="12344401" cy="68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749C-17F1-7E91-A575-9227FCA51823}"/>
              </a:ext>
            </a:extLst>
          </p:cNvPr>
          <p:cNvSpPr/>
          <p:nvPr/>
        </p:nvSpPr>
        <p:spPr>
          <a:xfrm>
            <a:off x="-152400" y="0"/>
            <a:ext cx="12344400" cy="6858000"/>
          </a:xfrm>
          <a:prstGeom prst="rect">
            <a:avLst/>
          </a:prstGeom>
          <a:solidFill>
            <a:srgbClr val="003768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8C8A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1DD11-1443-DB76-8FF9-659A6F15AA43}"/>
              </a:ext>
            </a:extLst>
          </p:cNvPr>
          <p:cNvSpPr txBox="1"/>
          <p:nvPr/>
        </p:nvSpPr>
        <p:spPr>
          <a:xfrm>
            <a:off x="2590800" y="381000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DSA5400</a:t>
            </a:r>
            <a:endParaRPr lang="en-US" sz="6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Leelawadee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B5CB9-66D3-A175-3587-FF23F9716912}"/>
              </a:ext>
            </a:extLst>
          </p:cNvPr>
          <p:cNvSpPr txBox="1"/>
          <p:nvPr/>
        </p:nvSpPr>
        <p:spPr>
          <a:xfrm>
            <a:off x="2554705" y="1509534"/>
            <a:ext cx="944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8000" b="1" i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defRPr>
            </a:lvl1pPr>
          </a:lstStyle>
          <a:p>
            <a:r>
              <a:rPr lang="en-US" sz="5400" dirty="0"/>
              <a:t>Visual Data Exploration</a:t>
            </a:r>
          </a:p>
        </p:txBody>
      </p:sp>
      <p:pic>
        <p:nvPicPr>
          <p:cNvPr id="19" name="Slide">
            <a:extLst>
              <a:ext uri="{FF2B5EF4-FFF2-40B4-BE49-F238E27FC236}">
                <a16:creationId xmlns:a16="http://schemas.microsoft.com/office/drawing/2014/main" id="{571855EC-D0F0-2175-3072-5308B9DD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640" r="78304"/>
          <a:stretch/>
        </p:blipFill>
        <p:spPr>
          <a:xfrm>
            <a:off x="-152404" y="208509"/>
            <a:ext cx="1900314" cy="4698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8DE0C5-3256-0635-E0A7-9AFEFE665795}"/>
              </a:ext>
            </a:extLst>
          </p:cNvPr>
          <p:cNvSpPr txBox="1"/>
          <p:nvPr/>
        </p:nvSpPr>
        <p:spPr>
          <a:xfrm>
            <a:off x="152400" y="6143833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>
                <a:solidFill>
                  <a:srgbClr val="FEDE05"/>
                </a:solidFill>
                <a:latin typeface="Meiryo UI" panose="020B0400000000000000" pitchFamily="34" charset="-128"/>
                <a:ea typeface="Meiryo UI" panose="020B0400000000000000" pitchFamily="34" charset="-128"/>
              </a:rPr>
              <a:t>Michael Dupin, Ph.D.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B1F23-9A5A-0538-9DF4-B872550A47C7}"/>
              </a:ext>
            </a:extLst>
          </p:cNvPr>
          <p:cNvGrpSpPr/>
          <p:nvPr/>
        </p:nvGrpSpPr>
        <p:grpSpPr>
          <a:xfrm>
            <a:off x="797758" y="5141419"/>
            <a:ext cx="10749134" cy="646331"/>
            <a:chOff x="2976486" y="4436360"/>
            <a:chExt cx="7467600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F1158F-349A-A79B-23AB-E39A5D530A7C}"/>
                </a:ext>
              </a:extLst>
            </p:cNvPr>
            <p:cNvSpPr txBox="1"/>
            <p:nvPr/>
          </p:nvSpPr>
          <p:spPr>
            <a:xfrm>
              <a:off x="3679533" y="4436360"/>
              <a:ext cx="61270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FEDE0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Module 3: Intro to Plotting &amp; Tableau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9B9E77-1E8A-9E39-404E-74D670B1F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486" y="4797623"/>
              <a:ext cx="489385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808548-D8C0-BAE8-35E2-1C79DDA8B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810" y="4797623"/>
              <a:ext cx="539276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A9C34-6C1B-C4D3-6220-5A123A176B82}"/>
              </a:ext>
            </a:extLst>
          </p:cNvPr>
          <p:cNvSpPr/>
          <p:nvPr/>
        </p:nvSpPr>
        <p:spPr>
          <a:xfrm>
            <a:off x="1219200" y="1066800"/>
            <a:ext cx="67733" cy="381000"/>
          </a:xfrm>
          <a:prstGeom prst="rect">
            <a:avLst/>
          </a:prstGeom>
          <a:solidFill>
            <a:srgbClr val="0037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245F50-2211-80EA-1726-4049EB000708}"/>
              </a:ext>
            </a:extLst>
          </p:cNvPr>
          <p:cNvSpPr/>
          <p:nvPr/>
        </p:nvSpPr>
        <p:spPr>
          <a:xfrm>
            <a:off x="1286933" y="1062952"/>
            <a:ext cx="160867" cy="245533"/>
          </a:xfrm>
          <a:prstGeom prst="rect">
            <a:avLst/>
          </a:pr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C4B42E-B69A-D3A0-1A56-A73405B1E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9" t="52762" b="-1"/>
          <a:stretch/>
        </p:blipFill>
        <p:spPr>
          <a:xfrm>
            <a:off x="152400" y="2613664"/>
            <a:ext cx="2587648" cy="2346955"/>
          </a:xfrm>
          <a:prstGeom prst="triangle">
            <a:avLst>
              <a:gd name="adj" fmla="val 77968"/>
            </a:avLst>
          </a:prstGeom>
        </p:spPr>
      </p:pic>
    </p:spTree>
    <p:extLst>
      <p:ext uri="{BB962C8B-B14F-4D97-AF65-F5344CB8AC3E}">
        <p14:creationId xmlns:p14="http://schemas.microsoft.com/office/powerpoint/2010/main" val="4329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Artificial Intelligence, Machine Learning, Deep Learning, etc.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6C3883F-34FF-9EC6-DADB-516FA18DE9C1}"/>
              </a:ext>
            </a:extLst>
          </p:cNvPr>
          <p:cNvGrpSpPr/>
          <p:nvPr/>
        </p:nvGrpSpPr>
        <p:grpSpPr>
          <a:xfrm>
            <a:off x="205740" y="927620"/>
            <a:ext cx="11696700" cy="5343640"/>
            <a:chOff x="228600" y="920000"/>
            <a:chExt cx="12131040" cy="54655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33975E3-811E-414D-0D82-EA4EB76473ED}"/>
                </a:ext>
              </a:extLst>
            </p:cNvPr>
            <p:cNvSpPr/>
            <p:nvPr/>
          </p:nvSpPr>
          <p:spPr>
            <a:xfrm>
              <a:off x="228600" y="920000"/>
              <a:ext cx="12131040" cy="5465560"/>
            </a:xfrm>
            <a:prstGeom prst="roundRect">
              <a:avLst>
                <a:gd name="adj" fmla="val 5431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D7945C20-2D52-BBFA-4CBD-714DFA8A6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5133" y="1309321"/>
              <a:ext cx="1913302" cy="1913302"/>
            </a:xfrm>
            <a:prstGeom prst="rect">
              <a:avLst/>
            </a:prstGeom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00B73EA-2D03-71D1-0D43-58E8AA19CA02}"/>
                </a:ext>
              </a:extLst>
            </p:cNvPr>
            <p:cNvSpPr/>
            <p:nvPr/>
          </p:nvSpPr>
          <p:spPr>
            <a:xfrm>
              <a:off x="525780" y="2235253"/>
              <a:ext cx="9983371" cy="4066485"/>
            </a:xfrm>
            <a:prstGeom prst="roundRect">
              <a:avLst>
                <a:gd name="adj" fmla="val 514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E55C3ED-301E-63EF-9A36-57F742C46722}"/>
                </a:ext>
              </a:extLst>
            </p:cNvPr>
            <p:cNvSpPr/>
            <p:nvPr/>
          </p:nvSpPr>
          <p:spPr>
            <a:xfrm>
              <a:off x="716280" y="3457459"/>
              <a:ext cx="7850893" cy="2761230"/>
            </a:xfrm>
            <a:prstGeom prst="roundRect">
              <a:avLst>
                <a:gd name="adj" fmla="val 708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8053398-29E3-FA41-DAE2-ABC2A9576771}"/>
                </a:ext>
              </a:extLst>
            </p:cNvPr>
            <p:cNvSpPr/>
            <p:nvPr/>
          </p:nvSpPr>
          <p:spPr>
            <a:xfrm>
              <a:off x="4780164" y="3980195"/>
              <a:ext cx="3559981" cy="2176765"/>
            </a:xfrm>
            <a:prstGeom prst="roundRect">
              <a:avLst>
                <a:gd name="adj" fmla="val 54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E4E12D-4F37-09EE-3CA8-034E71BA2E4F}"/>
                </a:ext>
              </a:extLst>
            </p:cNvPr>
            <p:cNvSpPr txBox="1"/>
            <p:nvPr/>
          </p:nvSpPr>
          <p:spPr>
            <a:xfrm>
              <a:off x="8308174" y="923950"/>
              <a:ext cx="30764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Artificial Intelligence (A.I.)</a:t>
              </a:r>
            </a:p>
          </p:txBody>
        </p:sp>
        <p:pic>
          <p:nvPicPr>
            <p:cNvPr id="47" name="Picture 2" descr="Simple linear regression - Wikipedia">
              <a:extLst>
                <a:ext uri="{FF2B5EF4-FFF2-40B4-BE49-F238E27FC236}">
                  <a16:creationId xmlns:a16="http://schemas.microsoft.com/office/drawing/2014/main" id="{FF0E25FA-11D1-9E16-E536-669AD4EC3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341" y="1081868"/>
              <a:ext cx="1591348" cy="921977"/>
            </a:xfrm>
            <a:prstGeom prst="rect">
              <a:avLst/>
            </a:prstGeom>
            <a:solidFill>
              <a:schemeClr val="accent6"/>
            </a:solidFill>
          </p:spPr>
        </p:pic>
        <p:pic>
          <p:nvPicPr>
            <p:cNvPr id="48" name="Picture 6" descr="Linear regression - Wikipedia">
              <a:extLst>
                <a:ext uri="{FF2B5EF4-FFF2-40B4-BE49-F238E27FC236}">
                  <a16:creationId xmlns:a16="http://schemas.microsoft.com/office/drawing/2014/main" id="{5658E1B6-E32C-0338-E023-9C308B7AA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531" y="1069459"/>
              <a:ext cx="1704873" cy="996437"/>
            </a:xfrm>
            <a:prstGeom prst="rect">
              <a:avLst/>
            </a:prstGeom>
            <a:solidFill>
              <a:schemeClr val="accent6"/>
            </a:solidFill>
          </p:spPr>
        </p:pic>
        <p:pic>
          <p:nvPicPr>
            <p:cNvPr id="49" name="Picture 8" descr="Linear Regression with Regularization">
              <a:extLst>
                <a:ext uri="{FF2B5EF4-FFF2-40B4-BE49-F238E27FC236}">
                  <a16:creationId xmlns:a16="http://schemas.microsoft.com/office/drawing/2014/main" id="{8B5D8313-9476-219F-55CA-151FC091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628" y="1047761"/>
              <a:ext cx="1566146" cy="1014853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04955A-156C-F1AE-E982-63A250340BC2}"/>
                </a:ext>
              </a:extLst>
            </p:cNvPr>
            <p:cNvSpPr txBox="1"/>
            <p:nvPr/>
          </p:nvSpPr>
          <p:spPr>
            <a:xfrm>
              <a:off x="7816074" y="2265972"/>
              <a:ext cx="240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dirty="0"/>
                <a:t>Machine Learning (M.L.)</a:t>
              </a:r>
            </a:p>
          </p:txBody>
        </p:sp>
        <p:pic>
          <p:nvPicPr>
            <p:cNvPr id="51" name="Picture 10" descr="What Is K-Means Clustering? – Perpetual Enigma">
              <a:extLst>
                <a:ext uri="{FF2B5EF4-FFF2-40B4-BE49-F238E27FC236}">
                  <a16:creationId xmlns:a16="http://schemas.microsoft.com/office/drawing/2014/main" id="{F584C3F0-BC90-0B50-318B-0DE37A578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584" y="2367469"/>
              <a:ext cx="1586634" cy="1037897"/>
            </a:xfrm>
            <a:prstGeom prst="rect">
              <a:avLst/>
            </a:prstGeom>
            <a:solidFill>
              <a:schemeClr val="accent6"/>
            </a:solidFill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965E6A6-AAE8-E4EE-36D4-1B589BFE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3997" y="2461881"/>
              <a:ext cx="1529202" cy="747078"/>
            </a:xfrm>
            <a:prstGeom prst="rect">
              <a:avLst/>
            </a:prstGeom>
            <a:solidFill>
              <a:schemeClr val="accent6"/>
            </a:solidFill>
          </p:spPr>
        </p:pic>
        <p:pic>
          <p:nvPicPr>
            <p:cNvPr id="53" name="Picture 12" descr="Decision tree - Wikipedia">
              <a:extLst>
                <a:ext uri="{FF2B5EF4-FFF2-40B4-BE49-F238E27FC236}">
                  <a16:creationId xmlns:a16="http://schemas.microsoft.com/office/drawing/2014/main" id="{FB6069E5-1FC9-851B-4C07-AA0F28F06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172" y="2321063"/>
              <a:ext cx="1884654" cy="1084302"/>
            </a:xfrm>
            <a:prstGeom prst="rect">
              <a:avLst/>
            </a:prstGeom>
            <a:solidFill>
              <a:schemeClr val="accent6"/>
            </a:solidFill>
          </p:spPr>
        </p:pic>
        <p:pic>
          <p:nvPicPr>
            <p:cNvPr id="54" name="Picture 14" descr="What is Random Forest? | IBM">
              <a:extLst>
                <a:ext uri="{FF2B5EF4-FFF2-40B4-BE49-F238E27FC236}">
                  <a16:creationId xmlns:a16="http://schemas.microsoft.com/office/drawing/2014/main" id="{2EFC9CC8-3D39-3644-EF9B-24750A27C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780" y="2753773"/>
              <a:ext cx="1655353" cy="1037897"/>
            </a:xfrm>
            <a:prstGeom prst="rect">
              <a:avLst/>
            </a:prstGeom>
            <a:solidFill>
              <a:schemeClr val="accent6"/>
            </a:solidFill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997479-3EB0-D82E-E2FC-18B52CFB0DF9}"/>
                </a:ext>
              </a:extLst>
            </p:cNvPr>
            <p:cNvSpPr txBox="1"/>
            <p:nvPr/>
          </p:nvSpPr>
          <p:spPr>
            <a:xfrm>
              <a:off x="4004009" y="3501149"/>
              <a:ext cx="1273036" cy="2789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Neural 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6BEFC2-498E-59CD-71B5-66E2724C4626}"/>
                </a:ext>
              </a:extLst>
            </p:cNvPr>
            <p:cNvSpPr txBox="1"/>
            <p:nvPr/>
          </p:nvSpPr>
          <p:spPr>
            <a:xfrm>
              <a:off x="7074514" y="3965997"/>
              <a:ext cx="1095850" cy="2789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 learning</a:t>
              </a:r>
            </a:p>
          </p:txBody>
        </p:sp>
        <p:pic>
          <p:nvPicPr>
            <p:cNvPr id="57" name="Picture 16" descr="Multilayer Perceptron Classifier — pymc-learn 0.0.1.rc0 documentation">
              <a:extLst>
                <a:ext uri="{FF2B5EF4-FFF2-40B4-BE49-F238E27FC236}">
                  <a16:creationId xmlns:a16="http://schemas.microsoft.com/office/drawing/2014/main" id="{1C53A4B6-7A75-75C1-1976-2C9525EC9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093" y="4181144"/>
              <a:ext cx="1446191" cy="99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2" descr="Image Recognition in 2023: A Comprehensive Guide - viso.ai">
              <a:extLst>
                <a:ext uri="{FF2B5EF4-FFF2-40B4-BE49-F238E27FC236}">
                  <a16:creationId xmlns:a16="http://schemas.microsoft.com/office/drawing/2014/main" id="{F947775E-1DF7-5D05-4A5B-94A6F52A1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960" y="4061164"/>
              <a:ext cx="1984686" cy="129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13445F34-7169-52CC-ABD0-0134BC0E7A7E}"/>
                </a:ext>
              </a:extLst>
            </p:cNvPr>
            <p:cNvSpPr/>
            <p:nvPr/>
          </p:nvSpPr>
          <p:spPr>
            <a:xfrm>
              <a:off x="6403938" y="4792189"/>
              <a:ext cx="1810815" cy="1294121"/>
            </a:xfrm>
            <a:prstGeom prst="roundRect">
              <a:avLst>
                <a:gd name="adj" fmla="val 672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1128F637-1FDF-A86A-0093-9E235E4A6B49}"/>
                </a:ext>
              </a:extLst>
            </p:cNvPr>
            <p:cNvSpPr/>
            <p:nvPr/>
          </p:nvSpPr>
          <p:spPr>
            <a:xfrm>
              <a:off x="6810672" y="5403002"/>
              <a:ext cx="958667" cy="5743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06B5C75-46F2-D1AC-9A61-1BD3E5A73D67}"/>
                </a:ext>
              </a:extLst>
            </p:cNvPr>
            <p:cNvSpPr txBox="1"/>
            <p:nvPr/>
          </p:nvSpPr>
          <p:spPr>
            <a:xfrm>
              <a:off x="6887524" y="4810760"/>
              <a:ext cx="1132113" cy="21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Generative Models</a:t>
              </a:r>
            </a:p>
          </p:txBody>
        </p:sp>
        <p:pic>
          <p:nvPicPr>
            <p:cNvPr id="200" name="Picture 26" descr="Chat GPT-4: 11 Novidades Chocantes do GPT 4.0 (A #9 Me Preocupa!) - YouTube">
              <a:extLst>
                <a:ext uri="{FF2B5EF4-FFF2-40B4-BE49-F238E27FC236}">
                  <a16:creationId xmlns:a16="http://schemas.microsoft.com/office/drawing/2014/main" id="{1B8FFE71-D049-4D84-2907-9F6F7DDBA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1A1A1A"/>
                </a:clrFrom>
                <a:clrTo>
                  <a:srgbClr val="1A1A1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2" t="13646" r="26965" b="13673"/>
            <a:stretch/>
          </p:blipFill>
          <p:spPr bwMode="auto">
            <a:xfrm>
              <a:off x="7713319" y="5060632"/>
              <a:ext cx="433596" cy="3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8" descr="Fan Casting Patrick Wilson as T-2000 in Terminator: Awakening (2015) on  myCast">
              <a:extLst>
                <a:ext uri="{FF2B5EF4-FFF2-40B4-BE49-F238E27FC236}">
                  <a16:creationId xmlns:a16="http://schemas.microsoft.com/office/drawing/2014/main" id="{4564AD99-4AD0-E038-FB8D-90E208485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02"/>
            <a:stretch/>
          </p:blipFill>
          <p:spPr bwMode="auto">
            <a:xfrm>
              <a:off x="7297207" y="5540614"/>
              <a:ext cx="550710" cy="424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A363CCB-CCD7-6537-FEB0-EBC6FDB39546}"/>
                </a:ext>
              </a:extLst>
            </p:cNvPr>
            <p:cNvSpPr txBox="1"/>
            <p:nvPr/>
          </p:nvSpPr>
          <p:spPr>
            <a:xfrm>
              <a:off x="6668131" y="5435154"/>
              <a:ext cx="1190352" cy="31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Artificial General Intelligence</a:t>
              </a: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A6CC1DE-A9D1-C560-040F-B1FD66A3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9871" y="3692992"/>
              <a:ext cx="1873402" cy="136764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193F3F94-66D7-A9B3-F968-F1CECA94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27513" y="5070057"/>
              <a:ext cx="745614" cy="301375"/>
            </a:xfrm>
            <a:prstGeom prst="rect">
              <a:avLst/>
            </a:prstGeom>
          </p:spPr>
        </p:pic>
        <p:pic>
          <p:nvPicPr>
            <p:cNvPr id="2060" name="Picture 12" descr="Fit Data with a Shallow Neural Network - MATLAB &amp; Simulink">
              <a:extLst>
                <a:ext uri="{FF2B5EF4-FFF2-40B4-BE49-F238E27FC236}">
                  <a16:creationId xmlns:a16="http://schemas.microsoft.com/office/drawing/2014/main" id="{B8CAC847-3BA7-ED15-1720-784647005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440" y="4534535"/>
              <a:ext cx="1697255" cy="1450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,042 Cartoon Assembly Line Royalty-Free Photos and Stock Images |  Shutterstock">
            <a:extLst>
              <a:ext uri="{FF2B5EF4-FFF2-40B4-BE49-F238E27FC236}">
                <a16:creationId xmlns:a16="http://schemas.microsoft.com/office/drawing/2014/main" id="{CE71EDAF-65B1-66F9-71EF-F953606FB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r="4673" b="7390"/>
          <a:stretch/>
        </p:blipFill>
        <p:spPr bwMode="auto">
          <a:xfrm>
            <a:off x="6945625" y="2217039"/>
            <a:ext cx="4829700" cy="38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toon scientists working at lab concept Vector Image">
            <a:extLst>
              <a:ext uri="{FF2B5EF4-FFF2-40B4-BE49-F238E27FC236}">
                <a16:creationId xmlns:a16="http://schemas.microsoft.com/office/drawing/2014/main" id="{8236BDBF-DE43-2806-F74F-29F27284F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0" b="7315"/>
          <a:stretch/>
        </p:blipFill>
        <p:spPr bwMode="auto">
          <a:xfrm>
            <a:off x="725423" y="2207513"/>
            <a:ext cx="4829810" cy="389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Machine Learning Value Chain – From Lab to Production</a:t>
            </a:r>
            <a:endParaRPr sz="3200" dirty="0"/>
          </a:p>
        </p:txBody>
      </p:sp>
      <p:sp>
        <p:nvSpPr>
          <p:cNvPr id="275" name="Google Shape;275;p28"/>
          <p:cNvSpPr txBox="1"/>
          <p:nvPr/>
        </p:nvSpPr>
        <p:spPr>
          <a:xfrm>
            <a:off x="725423" y="1565147"/>
            <a:ext cx="4829810" cy="597408"/>
          </a:xfrm>
          <a:prstGeom prst="rect">
            <a:avLst/>
          </a:pr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Laboratory Analytics: 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Offline, Batch 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725423" y="2207513"/>
            <a:ext cx="4829810" cy="3891533"/>
          </a:xfrm>
          <a:prstGeom prst="rect">
            <a:avLst/>
          </a:prstGeom>
          <a:noFill/>
          <a:ln w="25900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ctr" anchorCtr="0">
            <a:noAutofit/>
          </a:bodyPr>
          <a:lstStyle/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Understand Business Problem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Analytic Plan &amp; Approach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190" marR="0" lvl="0" indent="-28702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Data Ingestion Plan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Model(s) Development: Initial &amp; Challenger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Model(s) Testing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190" marR="0" lvl="0" indent="-28702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Test &amp; Measurement Plan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6932676" y="1565148"/>
            <a:ext cx="4855845" cy="597408"/>
          </a:xfrm>
          <a:prstGeom prst="rect">
            <a:avLst/>
          </a:pr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Factory Analytics: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Online, Real Time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945625" y="2207524"/>
            <a:ext cx="4829700" cy="3901500"/>
          </a:xfrm>
          <a:prstGeom prst="rect">
            <a:avLst/>
          </a:prstGeom>
          <a:noFill/>
          <a:ln w="25900" cap="flat" cmpd="sng">
            <a:solidFill>
              <a:srgbClr val="1F48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ctr" anchorCtr="0">
            <a:noAutofit/>
          </a:bodyPr>
          <a:lstStyle/>
          <a:p>
            <a:pPr marL="377825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825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Model Deployment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825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Decision Engine &amp; Channel integration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825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Performance Monitoring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2450"/>
              <a:buFont typeface="Arial"/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  <a:p>
            <a:pPr marL="377825" marR="0" lvl="0" indent="-28702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Performance Tuning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8;p27">
            <a:extLst>
              <a:ext uri="{FF2B5EF4-FFF2-40B4-BE49-F238E27FC236}">
                <a16:creationId xmlns:a16="http://schemas.microsoft.com/office/drawing/2014/main" id="{77B1BB66-FB6B-CEE5-CD3F-86E68B6C93BB}"/>
              </a:ext>
            </a:extLst>
          </p:cNvPr>
          <p:cNvSpPr/>
          <p:nvPr/>
        </p:nvSpPr>
        <p:spPr>
          <a:xfrm>
            <a:off x="6211621" y="1565147"/>
            <a:ext cx="279274" cy="4543425"/>
          </a:xfrm>
          <a:custGeom>
            <a:avLst/>
            <a:gdLst/>
            <a:ahLst/>
            <a:cxnLst/>
            <a:rect l="l" t="t" r="r" b="b"/>
            <a:pathLst>
              <a:path w="431800" h="4543425" extrusionOk="0">
                <a:moveTo>
                  <a:pt x="0" y="0"/>
                </a:moveTo>
                <a:lnTo>
                  <a:pt x="0" y="4543044"/>
                </a:lnTo>
                <a:lnTo>
                  <a:pt x="431291" y="2271522"/>
                </a:lnTo>
                <a:lnTo>
                  <a:pt x="0" y="0"/>
                </a:lnTo>
                <a:close/>
              </a:path>
            </a:pathLst>
          </a:custGeom>
          <a:solidFill>
            <a:srgbClr val="EDEB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433F-AA12-9C4A-4A05-4299F756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vs. Unsupervised Learning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D4C31F04-EA31-E33B-ABFB-C4938B2561B5}"/>
              </a:ext>
            </a:extLst>
          </p:cNvPr>
          <p:cNvSpPr/>
          <p:nvPr/>
        </p:nvSpPr>
        <p:spPr>
          <a:xfrm>
            <a:off x="6448170" y="1565147"/>
            <a:ext cx="279274" cy="4543425"/>
          </a:xfrm>
          <a:custGeom>
            <a:avLst/>
            <a:gdLst/>
            <a:ahLst/>
            <a:cxnLst/>
            <a:rect l="l" t="t" r="r" b="b"/>
            <a:pathLst>
              <a:path w="431800" h="4543425" extrusionOk="0">
                <a:moveTo>
                  <a:pt x="0" y="0"/>
                </a:moveTo>
                <a:lnTo>
                  <a:pt x="0" y="4543044"/>
                </a:lnTo>
                <a:lnTo>
                  <a:pt x="431291" y="2271522"/>
                </a:lnTo>
                <a:lnTo>
                  <a:pt x="0" y="0"/>
                </a:lnTo>
                <a:close/>
              </a:path>
            </a:pathLst>
          </a:custGeom>
          <a:solidFill>
            <a:srgbClr val="EDEB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69;p27">
            <a:extLst>
              <a:ext uri="{FF2B5EF4-FFF2-40B4-BE49-F238E27FC236}">
                <a16:creationId xmlns:a16="http://schemas.microsoft.com/office/drawing/2014/main" id="{62F11E08-B89F-CEFF-B18A-5D06D19E2508}"/>
              </a:ext>
            </a:extLst>
          </p:cNvPr>
          <p:cNvSpPr/>
          <p:nvPr/>
        </p:nvSpPr>
        <p:spPr>
          <a:xfrm>
            <a:off x="5786183" y="1565147"/>
            <a:ext cx="431800" cy="4543425"/>
          </a:xfrm>
          <a:custGeom>
            <a:avLst/>
            <a:gdLst/>
            <a:ahLst/>
            <a:cxnLst/>
            <a:rect l="l" t="t" r="r" b="b"/>
            <a:pathLst>
              <a:path w="431800" h="4543425" extrusionOk="0">
                <a:moveTo>
                  <a:pt x="431291" y="0"/>
                </a:moveTo>
                <a:lnTo>
                  <a:pt x="0" y="2271522"/>
                </a:lnTo>
                <a:lnTo>
                  <a:pt x="431291" y="4543044"/>
                </a:lnTo>
                <a:lnTo>
                  <a:pt x="431291" y="0"/>
                </a:lnTo>
                <a:close/>
              </a:path>
            </a:pathLst>
          </a:custGeom>
          <a:solidFill>
            <a:srgbClr val="EDEB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64;p27">
            <a:extLst>
              <a:ext uri="{FF2B5EF4-FFF2-40B4-BE49-F238E27FC236}">
                <a16:creationId xmlns:a16="http://schemas.microsoft.com/office/drawing/2014/main" id="{94D16DCF-56BB-CF57-A3E0-89E967DDAE4C}"/>
              </a:ext>
            </a:extLst>
          </p:cNvPr>
          <p:cNvSpPr txBox="1"/>
          <p:nvPr/>
        </p:nvSpPr>
        <p:spPr>
          <a:xfrm>
            <a:off x="724629" y="1028297"/>
            <a:ext cx="4855845" cy="6096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txBody>
          <a:bodyPr spcFirstLastPara="1" wrap="square" lIns="0" tIns="151750" rIns="0" bIns="0" anchor="t" anchorCtr="0">
            <a:noAutofit/>
          </a:bodyPr>
          <a:lstStyle/>
          <a:p>
            <a:pPr marL="25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Supervised Learning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Google Shape;265;p27">
            <a:extLst>
              <a:ext uri="{FF2B5EF4-FFF2-40B4-BE49-F238E27FC236}">
                <a16:creationId xmlns:a16="http://schemas.microsoft.com/office/drawing/2014/main" id="{C2887107-BA37-08EF-9706-71870F326005}"/>
              </a:ext>
            </a:extLst>
          </p:cNvPr>
          <p:cNvSpPr txBox="1"/>
          <p:nvPr/>
        </p:nvSpPr>
        <p:spPr>
          <a:xfrm>
            <a:off x="726186" y="1752600"/>
            <a:ext cx="4829810" cy="4355972"/>
          </a:xfrm>
          <a:prstGeom prst="rect">
            <a:avLst/>
          </a:prstGeom>
          <a:noFill/>
          <a:ln w="2590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FDE0A-1507-FC58-B04B-06D598A2BEE4}"/>
              </a:ext>
            </a:extLst>
          </p:cNvPr>
          <p:cNvSpPr txBox="1"/>
          <p:nvPr/>
        </p:nvSpPr>
        <p:spPr>
          <a:xfrm>
            <a:off x="825234" y="1803972"/>
            <a:ext cx="45925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spcBef>
                <a:spcPts val="130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Algorithm is trained on the data to find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relationship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between the input variables (independent variables) and the output (dependent variable)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3CF4E-D9B9-660A-1F2F-9C8C1B09425A}"/>
              </a:ext>
            </a:extLst>
          </p:cNvPr>
          <p:cNvSpPr txBox="1"/>
          <p:nvPr/>
        </p:nvSpPr>
        <p:spPr>
          <a:xfrm>
            <a:off x="888809" y="5100783"/>
            <a:ext cx="4457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techniques: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regression, logistic regression, decision trees, naïve Bayes’, random forest, SVM, etc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098" name="Picture 2" descr="5,869 Weighing Scales Drawing Images, Stock Photos, 3D objects, &amp; Vectors |  Shutterstock">
            <a:extLst>
              <a:ext uri="{FF2B5EF4-FFF2-40B4-BE49-F238E27FC236}">
                <a16:creationId xmlns:a16="http://schemas.microsoft.com/office/drawing/2014/main" id="{A3D8FFF8-008F-427F-9660-5FFC18941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 bwMode="auto">
          <a:xfrm>
            <a:off x="4666236" y="3957925"/>
            <a:ext cx="885957" cy="8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Vector | Cute man lifting barbell gym cartoon vector icon  illustration. people sport icon concept isolated">
            <a:extLst>
              <a:ext uri="{FF2B5EF4-FFF2-40B4-BE49-F238E27FC236}">
                <a16:creationId xmlns:a16="http://schemas.microsoft.com/office/drawing/2014/main" id="{FC5E24C3-6F47-8A24-1B0F-A9AA502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6C5FF"/>
              </a:clrFrom>
              <a:clrTo>
                <a:srgbClr val="C6C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07" y="3795309"/>
            <a:ext cx="898929" cy="8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ute Pink Ice Cream Cone Vinyl Sticker / Laptop Sticker / Water Bottle Sticker / Waterproof sticker image 1">
            <a:extLst>
              <a:ext uri="{FF2B5EF4-FFF2-40B4-BE49-F238E27FC236}">
                <a16:creationId xmlns:a16="http://schemas.microsoft.com/office/drawing/2014/main" id="{1460A523-1035-928C-FAC4-A79BC0B5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3F3F1"/>
              </a:clrFrom>
              <a:clrTo>
                <a:srgbClr val="F3F3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01" y="2513476"/>
            <a:ext cx="863898" cy="8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ast Food Cheeseburger Drink With French Fries Tattoo - Junk Food Easy  Drawing, HD Png Download - kindpng">
            <a:extLst>
              <a:ext uri="{FF2B5EF4-FFF2-40B4-BE49-F238E27FC236}">
                <a16:creationId xmlns:a16="http://schemas.microsoft.com/office/drawing/2014/main" id="{60A949A8-D779-94F3-E340-BBACCE2A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8"/>
              </a:clrFrom>
              <a:clrTo>
                <a:srgbClr val="F6F6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12" y="2528056"/>
            <a:ext cx="802191" cy="8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E22A4-890C-73A3-9101-5E68431333BE}"/>
              </a:ext>
            </a:extLst>
          </p:cNvPr>
          <p:cNvGrpSpPr/>
          <p:nvPr/>
        </p:nvGrpSpPr>
        <p:grpSpPr>
          <a:xfrm>
            <a:off x="3447380" y="2542636"/>
            <a:ext cx="1096892" cy="1272790"/>
            <a:chOff x="4459104" y="2340178"/>
            <a:chExt cx="1096892" cy="1272790"/>
          </a:xfrm>
        </p:grpSpPr>
        <p:pic>
          <p:nvPicPr>
            <p:cNvPr id="4114" name="Picture 18" descr="france outline border shape of france french flag europe svg file cricut file no background">
              <a:extLst>
                <a:ext uri="{FF2B5EF4-FFF2-40B4-BE49-F238E27FC236}">
                  <a16:creationId xmlns:a16="http://schemas.microsoft.com/office/drawing/2014/main" id="{73C03D1E-ADC5-5E5E-B7D9-FABBFB739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104" y="2340178"/>
              <a:ext cx="701040" cy="701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USA - American Flag and Country Outline | Art Board Print">
              <a:extLst>
                <a:ext uri="{FF2B5EF4-FFF2-40B4-BE49-F238E27FC236}">
                  <a16:creationId xmlns:a16="http://schemas.microsoft.com/office/drawing/2014/main" id="{E44CFCC9-7514-1424-BB78-367071C98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6911" y="2783883"/>
              <a:ext cx="829085" cy="82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9D780-DF97-57A8-310A-5827D25C0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953" y="3876762"/>
            <a:ext cx="786349" cy="1054766"/>
          </a:xfrm>
          <a:prstGeom prst="roundRect">
            <a:avLst>
              <a:gd name="adj" fmla="val 16667"/>
            </a:avLst>
          </a:prstGeom>
          <a:ln>
            <a:solidFill>
              <a:srgbClr val="0070C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18" name="Picture 22" descr="Broccoli Drawing Images – Browse 68,859 Stock Photos ...">
            <a:extLst>
              <a:ext uri="{FF2B5EF4-FFF2-40B4-BE49-F238E27FC236}">
                <a16:creationId xmlns:a16="http://schemas.microsoft.com/office/drawing/2014/main" id="{F98FA4A5-6688-5EEC-6A96-16403ED7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" y="3085523"/>
            <a:ext cx="1137116" cy="6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49B392-840B-1DD0-05A4-527288231A29}"/>
              </a:ext>
            </a:extLst>
          </p:cNvPr>
          <p:cNvCxnSpPr>
            <a:cxnSpLocks/>
            <a:stCxn id="4116" idx="1"/>
          </p:cNvCxnSpPr>
          <p:nvPr/>
        </p:nvCxnSpPr>
        <p:spPr>
          <a:xfrm>
            <a:off x="3715187" y="3400884"/>
            <a:ext cx="82713" cy="42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F374-D342-0021-306B-5CD2DDCFC57E}"/>
              </a:ext>
            </a:extLst>
          </p:cNvPr>
          <p:cNvCxnSpPr>
            <a:cxnSpLocks/>
          </p:cNvCxnSpPr>
          <p:nvPr/>
        </p:nvCxnSpPr>
        <p:spPr>
          <a:xfrm>
            <a:off x="3162083" y="3467843"/>
            <a:ext cx="329778" cy="46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732D64-1847-7725-BAD4-C12E746C4C5A}"/>
              </a:ext>
            </a:extLst>
          </p:cNvPr>
          <p:cNvCxnSpPr>
            <a:cxnSpLocks/>
          </p:cNvCxnSpPr>
          <p:nvPr/>
        </p:nvCxnSpPr>
        <p:spPr>
          <a:xfrm>
            <a:off x="2139260" y="3284455"/>
            <a:ext cx="1243674" cy="73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34B6DC-ED9A-F662-5D6D-12618A50D01B}"/>
              </a:ext>
            </a:extLst>
          </p:cNvPr>
          <p:cNvCxnSpPr>
            <a:cxnSpLocks/>
          </p:cNvCxnSpPr>
          <p:nvPr/>
        </p:nvCxnSpPr>
        <p:spPr>
          <a:xfrm>
            <a:off x="1633681" y="3560310"/>
            <a:ext cx="1717085" cy="59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EC213A-F835-BE33-4C8C-392B91A715D1}"/>
              </a:ext>
            </a:extLst>
          </p:cNvPr>
          <p:cNvCxnSpPr>
            <a:cxnSpLocks/>
          </p:cNvCxnSpPr>
          <p:nvPr/>
        </p:nvCxnSpPr>
        <p:spPr>
          <a:xfrm>
            <a:off x="2865410" y="3893337"/>
            <a:ext cx="581970" cy="226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8C404-F072-766D-7E77-25F422E54D4F}"/>
              </a:ext>
            </a:extLst>
          </p:cNvPr>
          <p:cNvCxnSpPr>
            <a:cxnSpLocks/>
          </p:cNvCxnSpPr>
          <p:nvPr/>
        </p:nvCxnSpPr>
        <p:spPr>
          <a:xfrm>
            <a:off x="1857062" y="4491270"/>
            <a:ext cx="1524788" cy="5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1F26F-6ADA-389E-75D6-2AFA61DE086D}"/>
              </a:ext>
            </a:extLst>
          </p:cNvPr>
          <p:cNvCxnSpPr>
            <a:cxnSpLocks/>
          </p:cNvCxnSpPr>
          <p:nvPr/>
        </p:nvCxnSpPr>
        <p:spPr>
          <a:xfrm>
            <a:off x="3141091" y="4312920"/>
            <a:ext cx="343851" cy="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F3B2FF-21EA-FC6D-939E-9A3A54278C4B}"/>
              </a:ext>
            </a:extLst>
          </p:cNvPr>
          <p:cNvCxnSpPr>
            <a:cxnSpLocks/>
          </p:cNvCxnSpPr>
          <p:nvPr/>
        </p:nvCxnSpPr>
        <p:spPr>
          <a:xfrm>
            <a:off x="4089045" y="3672800"/>
            <a:ext cx="46162" cy="16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5301B2A-055E-529E-7DE0-1D3757B891D2}"/>
              </a:ext>
            </a:extLst>
          </p:cNvPr>
          <p:cNvSpPr/>
          <p:nvPr/>
        </p:nvSpPr>
        <p:spPr>
          <a:xfrm>
            <a:off x="4479522" y="4244773"/>
            <a:ext cx="200381" cy="24649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8" name="Picture 12" descr="How to Draw Cartoon Sunglasses - Really Easy Drawing Tutorial">
            <a:extLst>
              <a:ext uri="{FF2B5EF4-FFF2-40B4-BE49-F238E27FC236}">
                <a16:creationId xmlns:a16="http://schemas.microsoft.com/office/drawing/2014/main" id="{0C097A50-2770-4C4B-3CC9-C9DC11D6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88" y="4180409"/>
            <a:ext cx="863898" cy="41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14B6637-0AC9-3591-A05C-5E7C6F9CCD02}"/>
              </a:ext>
            </a:extLst>
          </p:cNvPr>
          <p:cNvGrpSpPr/>
          <p:nvPr/>
        </p:nvGrpSpPr>
        <p:grpSpPr>
          <a:xfrm>
            <a:off x="1781622" y="3467843"/>
            <a:ext cx="1157249" cy="674350"/>
            <a:chOff x="3167143" y="2612006"/>
            <a:chExt cx="1157249" cy="674350"/>
          </a:xfrm>
        </p:grpSpPr>
        <p:pic>
          <p:nvPicPr>
            <p:cNvPr id="4110" name="Picture 14" descr="Apple, ios, mac, os, platform, system icon - Free download">
              <a:extLst>
                <a:ext uri="{FF2B5EF4-FFF2-40B4-BE49-F238E27FC236}">
                  <a16:creationId xmlns:a16="http://schemas.microsoft.com/office/drawing/2014/main" id="{01161BDD-AA91-115C-E9E7-3E10E7ACC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143" y="2612006"/>
              <a:ext cx="674350" cy="67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FAD2E918-16F6-3315-A4B4-D56854A0C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757" y="2626608"/>
              <a:ext cx="637635" cy="63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Google Shape;264;p27">
            <a:extLst>
              <a:ext uri="{FF2B5EF4-FFF2-40B4-BE49-F238E27FC236}">
                <a16:creationId xmlns:a16="http://schemas.microsoft.com/office/drawing/2014/main" id="{F267F8F1-042B-577D-765E-F7419491ECF0}"/>
              </a:ext>
            </a:extLst>
          </p:cNvPr>
          <p:cNvSpPr txBox="1"/>
          <p:nvPr/>
        </p:nvSpPr>
        <p:spPr>
          <a:xfrm>
            <a:off x="6957631" y="1028297"/>
            <a:ext cx="4855845" cy="6096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txBody>
          <a:bodyPr spcFirstLastPara="1" wrap="square" lIns="0" tIns="151750" rIns="0" bIns="0" anchor="t" anchorCtr="0">
            <a:noAutofit/>
          </a:bodyPr>
          <a:lstStyle/>
          <a:p>
            <a:pPr marL="25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Unsupervised Learning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2" name="Google Shape;265;p27">
            <a:extLst>
              <a:ext uri="{FF2B5EF4-FFF2-40B4-BE49-F238E27FC236}">
                <a16:creationId xmlns:a16="http://schemas.microsoft.com/office/drawing/2014/main" id="{07206E8F-0F37-0FA0-C946-BC39175AAB1E}"/>
              </a:ext>
            </a:extLst>
          </p:cNvPr>
          <p:cNvSpPr txBox="1"/>
          <p:nvPr/>
        </p:nvSpPr>
        <p:spPr>
          <a:xfrm>
            <a:off x="6959188" y="1752600"/>
            <a:ext cx="4829810" cy="4355972"/>
          </a:xfrm>
          <a:prstGeom prst="rect">
            <a:avLst/>
          </a:prstGeom>
          <a:noFill/>
          <a:ln w="2590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377190" marR="0" lvl="0" indent="-2870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041D90-7711-E149-C3E5-0678307D64B4}"/>
              </a:ext>
            </a:extLst>
          </p:cNvPr>
          <p:cNvSpPr txBox="1"/>
          <p:nvPr/>
        </p:nvSpPr>
        <p:spPr>
          <a:xfrm>
            <a:off x="7089260" y="1855442"/>
            <a:ext cx="4592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spcBef>
                <a:spcPts val="130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Unknown classification of the data, and you want the algorithm to find patterns and classify the data for you.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66531-1E96-D2BB-849F-F0F106E75074}"/>
              </a:ext>
            </a:extLst>
          </p:cNvPr>
          <p:cNvSpPr txBox="1"/>
          <p:nvPr/>
        </p:nvSpPr>
        <p:spPr>
          <a:xfrm>
            <a:off x="7156703" y="5230323"/>
            <a:ext cx="445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techniques: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clustering, hierarchical clustering, gaussian mixture model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20" name="Picture 24" descr="Unsupervised Machine Learning | Learn the Types and Applications">
            <a:extLst>
              <a:ext uri="{FF2B5EF4-FFF2-40B4-BE49-F238E27FC236}">
                <a16:creationId xmlns:a16="http://schemas.microsoft.com/office/drawing/2014/main" id="{6157338C-8F68-EA62-2E61-0B5E9C4D5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E1F5FC"/>
              </a:clrFrom>
              <a:clrTo>
                <a:srgbClr val="E1F5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"/>
          <a:stretch/>
        </p:blipFill>
        <p:spPr bwMode="auto">
          <a:xfrm>
            <a:off x="7271363" y="2717781"/>
            <a:ext cx="4228380" cy="22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CC55848-DCC3-0B07-1B74-859ED499BCA6}"/>
              </a:ext>
            </a:extLst>
          </p:cNvPr>
          <p:cNvSpPr/>
          <p:nvPr/>
        </p:nvSpPr>
        <p:spPr>
          <a:xfrm>
            <a:off x="7216140" y="2781300"/>
            <a:ext cx="3291840" cy="37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167F0EC-BA64-79B0-EDE0-C8BCAE60FAD4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Grammar of Graphics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E0DA0CF-CED0-8A24-9F8C-37D6FF1D758A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How can you create visualizations using Grammar of Graphics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F4D6-5D00-7CF4-3A3C-2EBA20D6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1231106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Grammar of Graphics</a:t>
            </a:r>
            <a:br>
              <a:rPr lang="en-US" sz="32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5597525" y="1311275"/>
            <a:ext cx="6594475" cy="42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ggplot2 -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3"/>
              </a:rPr>
              <a:t>https://ggplot2.tidyverse.org/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plotly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https://plotly.com/ggplot2/getting-started/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Python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seaborn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https://seaborn.pydata.org/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plotly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https://plotly.com/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plotnine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https://plotnine.readthedocs.io/en/stable/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altair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8"/>
              </a:rPr>
              <a:t>https://altair-viz.github.io/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Language agnostic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vega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9"/>
              </a:rPr>
              <a:t>https://vega.github.io/vega/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vega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-lite - </a:t>
            </a:r>
            <a:r>
              <a:rPr lang="en-US" sz="2000" u="sng" dirty="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10"/>
              </a:rPr>
              <a:t>http://vega.github.io/vega-lite/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86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670560" y="1464628"/>
            <a:ext cx="4178300" cy="423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 grammar of graphics presents a consistent cookbook to create plots and charts in many different systems.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This system gives us the formal terminology to describe and recreate any plot. 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286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67B2-77B2-49AA-A395-FD608CA19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1231106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</a:t>
            </a:r>
            <a:b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</a:br>
            <a:endParaRPr lang="en-US"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505870" y="1295900"/>
            <a:ext cx="598637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idea is that any basic plot can be built out of a combination of: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Necessary</a:t>
            </a:r>
            <a:endParaRPr sz="16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or more geometrical representation 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geoms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mappings of values to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aesthetic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features of the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Optional</a:t>
            </a:r>
            <a:endParaRPr sz="16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produce values to be mapped;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adjustments;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specification;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7350" lvl="0" indent="-285750" algn="l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 scheme.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2964180" y="6272670"/>
            <a:ext cx="673044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 dirty="0">
                <a:solidFill>
                  <a:schemeClr val="hlink"/>
                </a:solidFill>
                <a:hlinkClick r:id="rId3"/>
              </a:rPr>
              <a:t>https://medium.com/tdebeus/think-about-the-grammar-of-graphics-when-improving-your-graphs-18e3744d8d18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600" dirty="0"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553"/>
          <a:stretch/>
        </p:blipFill>
        <p:spPr>
          <a:xfrm>
            <a:off x="6559684" y="4010658"/>
            <a:ext cx="3568510" cy="153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C4892-2449-C60D-6617-BD0460953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524" y="937732"/>
            <a:ext cx="4501606" cy="21016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A5AD-3641-AF5D-2869-7C98A257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1231106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 - Data</a:t>
            </a:r>
            <a:b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</a:br>
            <a:endParaRPr lang="en-US"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526000" y="1334000"/>
            <a:ext cx="5200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sz="18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914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sz="1600" dirty="0"/>
          </a:p>
          <a:p>
            <a:r>
              <a:rPr lang="en-US" sz="1600" dirty="0"/>
              <a:t>In basic usage:</a:t>
            </a:r>
          </a:p>
          <a:p>
            <a:endParaRPr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Data</a:t>
            </a:r>
            <a:r>
              <a:rPr lang="en-US" sz="1600" dirty="0"/>
              <a:t> can take any form you wish (within a </a:t>
            </a:r>
            <a:r>
              <a:rPr lang="en-US" sz="1600" dirty="0" err="1"/>
              <a:t>dataframe</a:t>
            </a:r>
            <a:r>
              <a:rPr lang="en-US" sz="1600" dirty="0"/>
              <a:t> table, usually)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Columns</a:t>
            </a:r>
            <a:r>
              <a:rPr lang="en-US" sz="1600" dirty="0"/>
              <a:t> reflect values to be plotted, groupings, or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Rows</a:t>
            </a:r>
            <a:r>
              <a:rPr lang="en-US" sz="1600" dirty="0"/>
              <a:t> reflect examples</a:t>
            </a:r>
            <a:endParaRPr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can be </a:t>
            </a:r>
            <a:r>
              <a:rPr lang="en-US" sz="1600" dirty="0">
                <a:solidFill>
                  <a:srgbClr val="0070C0"/>
                </a:solidFill>
              </a:rPr>
              <a:t>manipulated</a:t>
            </a:r>
            <a:r>
              <a:rPr lang="en-US" sz="1600" dirty="0"/>
              <a:t> within the plot - using stat transformations (see histograms, smoothing, or bar charts)</a:t>
            </a:r>
            <a:endParaRPr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6939A2-70D9-E9BD-9074-96CE788485FE}"/>
              </a:ext>
            </a:extLst>
          </p:cNvPr>
          <p:cNvGrpSpPr/>
          <p:nvPr/>
        </p:nvGrpSpPr>
        <p:grpSpPr>
          <a:xfrm>
            <a:off x="6972300" y="1444635"/>
            <a:ext cx="4564380" cy="3968730"/>
            <a:chOff x="6096000" y="953790"/>
            <a:chExt cx="5730240" cy="5369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3775A7-FED0-1C05-AB94-AFD020ED9162}"/>
                </a:ext>
              </a:extLst>
            </p:cNvPr>
            <p:cNvSpPr/>
            <p:nvPr/>
          </p:nvSpPr>
          <p:spPr>
            <a:xfrm>
              <a:off x="6096000" y="953790"/>
              <a:ext cx="5730240" cy="5369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5" name="Google Shape;355;p35"/>
            <p:cNvPicPr preferRelativeResize="0"/>
            <p:nvPr/>
          </p:nvPicPr>
          <p:blipFill rotWithShape="1">
            <a:blip r:embed="rId3">
              <a:clrChange>
                <a:clrFrom>
                  <a:srgbClr val="E3F5D9"/>
                </a:clrFrom>
                <a:clrTo>
                  <a:srgbClr val="E3F5D9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b="63666"/>
            <a:stretch/>
          </p:blipFill>
          <p:spPr>
            <a:xfrm>
              <a:off x="6385560" y="1058170"/>
              <a:ext cx="5200650" cy="143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55;p35">
              <a:extLst>
                <a:ext uri="{FF2B5EF4-FFF2-40B4-BE49-F238E27FC236}">
                  <a16:creationId xmlns:a16="http://schemas.microsoft.com/office/drawing/2014/main" id="{EF345BB0-901A-0A20-A861-71C57D1C20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clrChange>
                <a:clrFrom>
                  <a:srgbClr val="E3F5D9"/>
                </a:clrFrom>
                <a:clrTo>
                  <a:srgbClr val="E3F5D9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56910"/>
            <a:stretch/>
          </p:blipFill>
          <p:spPr>
            <a:xfrm>
              <a:off x="6385560" y="4360151"/>
              <a:ext cx="5200650" cy="170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55;p35">
              <a:extLst>
                <a:ext uri="{FF2B5EF4-FFF2-40B4-BE49-F238E27FC236}">
                  <a16:creationId xmlns:a16="http://schemas.microsoft.com/office/drawing/2014/main" id="{6A54D388-6946-D436-159C-578B2D136C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clrChange>
                <a:clrFrom>
                  <a:srgbClr val="E3F5D9"/>
                </a:clrFrom>
                <a:clrTo>
                  <a:srgbClr val="E3F5D9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37815" b="43724"/>
            <a:stretch/>
          </p:blipFill>
          <p:spPr>
            <a:xfrm>
              <a:off x="6385560" y="3130430"/>
              <a:ext cx="5200650" cy="7315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841D-25F6-D6F1-E301-0AD3F982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1231106"/>
          </a:xfrm>
        </p:spPr>
        <p:txBody>
          <a:bodyPr/>
          <a:lstStyle/>
          <a:p>
            <a:r>
              <a:rPr lang="en-US" dirty="0"/>
              <a:t>Grammar of Graphics - </a:t>
            </a:r>
            <a:r>
              <a:rPr lang="en-US" dirty="0" err="1"/>
              <a:t>Geom</a:t>
            </a:r>
            <a:br>
              <a:rPr lang="en-US" dirty="0"/>
            </a:br>
            <a:endParaRPr lang="en-US" dirty="0"/>
          </a:p>
        </p:txBody>
      </p:sp>
      <p:sp>
        <p:nvSpPr>
          <p:cNvPr id="364" name="Google Shape;364;p36"/>
          <p:cNvSpPr txBox="1"/>
          <p:nvPr/>
        </p:nvSpPr>
        <p:spPr>
          <a:xfrm>
            <a:off x="563575" y="901850"/>
            <a:ext cx="780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sz="18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914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600" dirty="0" err="1"/>
              <a:t>Geoms</a:t>
            </a:r>
            <a:r>
              <a:rPr lang="en-US" sz="1600" dirty="0"/>
              <a:t> represent the type of graph you trying to create.</a:t>
            </a:r>
            <a:endParaRPr sz="1600" dirty="0"/>
          </a:p>
        </p:txBody>
      </p:sp>
      <p:sp>
        <p:nvSpPr>
          <p:cNvPr id="365" name="Google Shape;365;p36"/>
          <p:cNvSpPr txBox="1"/>
          <p:nvPr/>
        </p:nvSpPr>
        <p:spPr>
          <a:xfrm>
            <a:off x="745150" y="6202350"/>
            <a:ext cx="288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https://ggplot2.tidyverse.org/reference/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500"/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24" y="1290936"/>
            <a:ext cx="10635725" cy="460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CC3D-3424-4574-7F77-D75A7C53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 - Aesthetics</a:t>
            </a:r>
          </a:p>
        </p:txBody>
      </p:sp>
      <p:sp>
        <p:nvSpPr>
          <p:cNvPr id="376" name="Google Shape;376;p37"/>
          <p:cNvSpPr txBox="1"/>
          <p:nvPr/>
        </p:nvSpPr>
        <p:spPr>
          <a:xfrm>
            <a:off x="526000" y="1334000"/>
            <a:ext cx="609578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sz="18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914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600" dirty="0"/>
              <a:t>The appearance of </a:t>
            </a:r>
            <a:r>
              <a:rPr lang="en-US" sz="1600" dirty="0" err="1"/>
              <a:t>geom</a:t>
            </a:r>
            <a:r>
              <a:rPr lang="en-US" sz="1600" dirty="0"/>
              <a:t> objects is controlled by aesthetic features.</a:t>
            </a:r>
            <a:endParaRPr sz="1600" dirty="0"/>
          </a:p>
          <a:p>
            <a:endParaRPr sz="1600" dirty="0"/>
          </a:p>
          <a:p>
            <a:r>
              <a:rPr lang="en-US" sz="1600" dirty="0"/>
              <a:t>Each </a:t>
            </a:r>
            <a:r>
              <a:rPr lang="en-US" sz="1600" dirty="0" err="1"/>
              <a:t>geom</a:t>
            </a:r>
            <a:r>
              <a:rPr lang="en-US" sz="1600" dirty="0"/>
              <a:t> has some required and some optional aesthetics.</a:t>
            </a:r>
            <a:endParaRPr sz="1600" dirty="0"/>
          </a:p>
        </p:txBody>
      </p:sp>
      <p:sp>
        <p:nvSpPr>
          <p:cNvPr id="377" name="Google Shape;377;p37"/>
          <p:cNvSpPr txBox="1"/>
          <p:nvPr/>
        </p:nvSpPr>
        <p:spPr>
          <a:xfrm>
            <a:off x="7171035" y="1394307"/>
            <a:ext cx="4218300" cy="341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Example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 scatterplot, the required aesthetics are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x-axis column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y-axis column.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 histogram, the required aesthetics would just be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x-axis column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Optional aesthetics include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color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fill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shape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size</a:t>
            </a:r>
            <a:endParaRPr dirty="0"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53" y="3102807"/>
            <a:ext cx="4218301" cy="245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5A69-CD62-9739-205A-BA4E9BB0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998340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 - Question 1</a:t>
            </a:r>
            <a:b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</a:br>
            <a:endParaRPr lang="en-US"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DF7E7-7EB8-D8CA-261A-8A126B4C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657350"/>
            <a:ext cx="9848850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85169-DBBB-DA94-68A6-A667C70A9BBE}"/>
              </a:ext>
            </a:extLst>
          </p:cNvPr>
          <p:cNvSpPr txBox="1"/>
          <p:nvPr/>
        </p:nvSpPr>
        <p:spPr>
          <a:xfrm>
            <a:off x="575310" y="1049982"/>
            <a:ext cx="6164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 is some data…. Let’s do some Viz! (</a:t>
            </a:r>
            <a:r>
              <a:rPr lang="en-US" i="1" dirty="0"/>
              <a:t>Cars_engines_performance.xlsx</a:t>
            </a:r>
            <a:r>
              <a:rPr lang="en-US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622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Google Shape;74;p11"/>
          <p:cNvGraphicFramePr/>
          <p:nvPr>
            <p:extLst>
              <p:ext uri="{D42A27DB-BD31-4B8C-83A1-F6EECF244321}">
                <p14:modId xmlns:p14="http://schemas.microsoft.com/office/powerpoint/2010/main" val="518994360"/>
              </p:ext>
            </p:extLst>
          </p:nvPr>
        </p:nvGraphicFramePr>
        <p:xfrm>
          <a:off x="381001" y="1742350"/>
          <a:ext cx="11430000" cy="4411200"/>
        </p:xfrm>
        <a:graphic>
          <a:graphicData uri="http://schemas.openxmlformats.org/drawingml/2006/table">
            <a:tbl>
              <a:tblPr firstRow="1" bandRow="1">
                <a:noFill/>
                <a:tableStyleId>{92F54AD9-4F64-478A-B14A-ECD51D26A663}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9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850"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2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941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3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4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587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5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635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6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003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7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886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8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900"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Course learning objectives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Data, information, and knowledge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data visualization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Data as a competitive advantage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CRISP framework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Human perception and cognition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types</a:t>
                      </a: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ML</a:t>
                      </a: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Grammar of graphics</a:t>
                      </a: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EDA process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ggplot2 (Grammar of graphics continued)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Diagnosis and treatments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Special cases: time, space, and clusters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Segmentation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R Shiny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Segmentation and profiling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Tableau and other dashboards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50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Arial"/>
                        <a:buChar char="●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Course wrap-up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50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Arial"/>
                        <a:buChar char="●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Tableau</a:t>
                      </a:r>
                      <a:endParaRPr sz="1900" b="1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Introduction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8465" marR="309880" lvl="0" indent="177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#1</a:t>
                      </a:r>
                      <a:endParaRPr sz="160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9100" marR="309880" lvl="0" indent="1778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#2</a:t>
                      </a:r>
                      <a:endParaRPr sz="1600" u="none" strike="noStrike" cap="none" dirty="0">
                        <a:solidFill>
                          <a:srgbClr val="0070C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222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Data Due Diligence Project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028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Segmentation and Profiling Project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01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02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03</a:t>
                      </a:r>
                      <a:endParaRPr sz="1600" b="1" u="none" strike="noStrike" cap="none" dirty="0">
                        <a:solidFill>
                          <a:srgbClr val="0070C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04</a:t>
                      </a: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06</a:t>
                      </a: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08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" name="Google Shape;75;p11"/>
          <p:cNvSpPr/>
          <p:nvPr/>
        </p:nvSpPr>
        <p:spPr>
          <a:xfrm>
            <a:off x="0" y="-694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 extrusionOk="0">
                <a:moveTo>
                  <a:pt x="12192000" y="0"/>
                </a:moveTo>
                <a:lnTo>
                  <a:pt x="0" y="0"/>
                </a:lnTo>
                <a:lnTo>
                  <a:pt x="0" y="736091"/>
                </a:lnTo>
                <a:lnTo>
                  <a:pt x="12192000" y="736091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Roadmap &amp; Assignments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6;p15">
            <a:extLst>
              <a:ext uri="{FF2B5EF4-FFF2-40B4-BE49-F238E27FC236}">
                <a16:creationId xmlns:a16="http://schemas.microsoft.com/office/drawing/2014/main" id="{39B61F2D-A152-988A-2B44-7D5D34DFBD05}"/>
              </a:ext>
            </a:extLst>
          </p:cNvPr>
          <p:cNvSpPr/>
          <p:nvPr/>
        </p:nvSpPr>
        <p:spPr>
          <a:xfrm>
            <a:off x="3811496" y="1065726"/>
            <a:ext cx="357906" cy="353651"/>
          </a:xfrm>
          <a:custGeom>
            <a:avLst/>
            <a:gdLst/>
            <a:ahLst/>
            <a:cxnLst/>
            <a:rect l="l" t="t" r="r" b="b"/>
            <a:pathLst>
              <a:path w="424814" h="426085" extrusionOk="0">
                <a:moveTo>
                  <a:pt x="333324" y="220903"/>
                </a:moveTo>
                <a:lnTo>
                  <a:pt x="332333" y="204647"/>
                </a:lnTo>
                <a:lnTo>
                  <a:pt x="329425" y="189052"/>
                </a:lnTo>
                <a:lnTo>
                  <a:pt x="324713" y="174155"/>
                </a:lnTo>
                <a:lnTo>
                  <a:pt x="318274" y="160020"/>
                </a:lnTo>
                <a:lnTo>
                  <a:pt x="294081" y="184264"/>
                </a:lnTo>
                <a:lnTo>
                  <a:pt x="297218" y="192951"/>
                </a:lnTo>
                <a:lnTo>
                  <a:pt x="299389" y="201980"/>
                </a:lnTo>
                <a:lnTo>
                  <a:pt x="300659" y="211315"/>
                </a:lnTo>
                <a:lnTo>
                  <a:pt x="301066" y="220903"/>
                </a:lnTo>
                <a:lnTo>
                  <a:pt x="293433" y="258559"/>
                </a:lnTo>
                <a:lnTo>
                  <a:pt x="272643" y="289394"/>
                </a:lnTo>
                <a:lnTo>
                  <a:pt x="241871" y="310235"/>
                </a:lnTo>
                <a:lnTo>
                  <a:pt x="204292" y="317881"/>
                </a:lnTo>
                <a:lnTo>
                  <a:pt x="166725" y="310235"/>
                </a:lnTo>
                <a:lnTo>
                  <a:pt x="135953" y="289394"/>
                </a:lnTo>
                <a:lnTo>
                  <a:pt x="115163" y="258559"/>
                </a:lnTo>
                <a:lnTo>
                  <a:pt x="107518" y="220903"/>
                </a:lnTo>
                <a:lnTo>
                  <a:pt x="115163" y="183248"/>
                </a:lnTo>
                <a:lnTo>
                  <a:pt x="135953" y="152412"/>
                </a:lnTo>
                <a:lnTo>
                  <a:pt x="166725" y="131572"/>
                </a:lnTo>
                <a:lnTo>
                  <a:pt x="204292" y="123926"/>
                </a:lnTo>
                <a:lnTo>
                  <a:pt x="213868" y="124409"/>
                </a:lnTo>
                <a:lnTo>
                  <a:pt x="223177" y="125806"/>
                </a:lnTo>
                <a:lnTo>
                  <a:pt x="232194" y="128016"/>
                </a:lnTo>
                <a:lnTo>
                  <a:pt x="240855" y="130924"/>
                </a:lnTo>
                <a:lnTo>
                  <a:pt x="265049" y="106680"/>
                </a:lnTo>
                <a:lnTo>
                  <a:pt x="250939" y="100228"/>
                </a:lnTo>
                <a:lnTo>
                  <a:pt x="236080" y="95504"/>
                </a:lnTo>
                <a:lnTo>
                  <a:pt x="220522" y="92595"/>
                </a:lnTo>
                <a:lnTo>
                  <a:pt x="204292" y="91592"/>
                </a:lnTo>
                <a:lnTo>
                  <a:pt x="154190" y="101803"/>
                </a:lnTo>
                <a:lnTo>
                  <a:pt x="113169" y="129578"/>
                </a:lnTo>
                <a:lnTo>
                  <a:pt x="85445" y="170700"/>
                </a:lnTo>
                <a:lnTo>
                  <a:pt x="75260" y="220903"/>
                </a:lnTo>
                <a:lnTo>
                  <a:pt x="85445" y="271106"/>
                </a:lnTo>
                <a:lnTo>
                  <a:pt x="113169" y="312229"/>
                </a:lnTo>
                <a:lnTo>
                  <a:pt x="154190" y="340004"/>
                </a:lnTo>
                <a:lnTo>
                  <a:pt x="204292" y="350215"/>
                </a:lnTo>
                <a:lnTo>
                  <a:pt x="254393" y="340004"/>
                </a:lnTo>
                <a:lnTo>
                  <a:pt x="295427" y="312229"/>
                </a:lnTo>
                <a:lnTo>
                  <a:pt x="323151" y="271106"/>
                </a:lnTo>
                <a:lnTo>
                  <a:pt x="333324" y="220903"/>
                </a:lnTo>
                <a:close/>
              </a:path>
              <a:path w="424814" h="426085" extrusionOk="0">
                <a:moveTo>
                  <a:pt x="408597" y="220903"/>
                </a:moveTo>
                <a:lnTo>
                  <a:pt x="407009" y="195160"/>
                </a:lnTo>
                <a:lnTo>
                  <a:pt x="402348" y="170522"/>
                </a:lnTo>
                <a:lnTo>
                  <a:pt x="394754" y="147104"/>
                </a:lnTo>
                <a:lnTo>
                  <a:pt x="384403" y="125006"/>
                </a:lnTo>
                <a:lnTo>
                  <a:pt x="380644" y="128231"/>
                </a:lnTo>
                <a:lnTo>
                  <a:pt x="373646" y="135775"/>
                </a:lnTo>
                <a:lnTo>
                  <a:pt x="352145" y="133083"/>
                </a:lnTo>
                <a:lnTo>
                  <a:pt x="362280" y="153174"/>
                </a:lnTo>
                <a:lnTo>
                  <a:pt x="369887" y="174574"/>
                </a:lnTo>
                <a:lnTo>
                  <a:pt x="374675" y="197180"/>
                </a:lnTo>
                <a:lnTo>
                  <a:pt x="376339" y="220903"/>
                </a:lnTo>
                <a:lnTo>
                  <a:pt x="370166" y="266598"/>
                </a:lnTo>
                <a:lnTo>
                  <a:pt x="352755" y="307746"/>
                </a:lnTo>
                <a:lnTo>
                  <a:pt x="325805" y="342671"/>
                </a:lnTo>
                <a:lnTo>
                  <a:pt x="290957" y="369684"/>
                </a:lnTo>
                <a:lnTo>
                  <a:pt x="249897" y="387134"/>
                </a:lnTo>
                <a:lnTo>
                  <a:pt x="204292" y="393319"/>
                </a:lnTo>
                <a:lnTo>
                  <a:pt x="158699" y="387134"/>
                </a:lnTo>
                <a:lnTo>
                  <a:pt x="117640" y="369684"/>
                </a:lnTo>
                <a:lnTo>
                  <a:pt x="82791" y="342671"/>
                </a:lnTo>
                <a:lnTo>
                  <a:pt x="55829" y="307746"/>
                </a:lnTo>
                <a:lnTo>
                  <a:pt x="38430" y="266598"/>
                </a:lnTo>
                <a:lnTo>
                  <a:pt x="32258" y="220903"/>
                </a:lnTo>
                <a:lnTo>
                  <a:pt x="38430" y="175209"/>
                </a:lnTo>
                <a:lnTo>
                  <a:pt x="55829" y="134061"/>
                </a:lnTo>
                <a:lnTo>
                  <a:pt x="82791" y="99136"/>
                </a:lnTo>
                <a:lnTo>
                  <a:pt x="117640" y="72123"/>
                </a:lnTo>
                <a:lnTo>
                  <a:pt x="158699" y="54686"/>
                </a:lnTo>
                <a:lnTo>
                  <a:pt x="204292" y="48488"/>
                </a:lnTo>
                <a:lnTo>
                  <a:pt x="227736" y="50088"/>
                </a:lnTo>
                <a:lnTo>
                  <a:pt x="250329" y="54762"/>
                </a:lnTo>
                <a:lnTo>
                  <a:pt x="271805" y="62357"/>
                </a:lnTo>
                <a:lnTo>
                  <a:pt x="291934" y="72745"/>
                </a:lnTo>
                <a:lnTo>
                  <a:pt x="289242" y="51193"/>
                </a:lnTo>
                <a:lnTo>
                  <a:pt x="254635" y="22364"/>
                </a:lnTo>
                <a:lnTo>
                  <a:pt x="204292" y="16154"/>
                </a:lnTo>
                <a:lnTo>
                  <a:pt x="157429" y="21564"/>
                </a:lnTo>
                <a:lnTo>
                  <a:pt x="114414" y="36957"/>
                </a:lnTo>
                <a:lnTo>
                  <a:pt x="76492" y="61112"/>
                </a:lnTo>
                <a:lnTo>
                  <a:pt x="44856" y="92824"/>
                </a:lnTo>
                <a:lnTo>
                  <a:pt x="20751" y="130835"/>
                </a:lnTo>
                <a:lnTo>
                  <a:pt x="5384" y="173939"/>
                </a:lnTo>
                <a:lnTo>
                  <a:pt x="0" y="220903"/>
                </a:lnTo>
                <a:lnTo>
                  <a:pt x="5384" y="267868"/>
                </a:lnTo>
                <a:lnTo>
                  <a:pt x="20751" y="310972"/>
                </a:lnTo>
                <a:lnTo>
                  <a:pt x="44856" y="348983"/>
                </a:lnTo>
                <a:lnTo>
                  <a:pt x="76492" y="380682"/>
                </a:lnTo>
                <a:lnTo>
                  <a:pt x="114414" y="404850"/>
                </a:lnTo>
                <a:lnTo>
                  <a:pt x="157429" y="420243"/>
                </a:lnTo>
                <a:lnTo>
                  <a:pt x="204292" y="425640"/>
                </a:lnTo>
                <a:lnTo>
                  <a:pt x="251167" y="420243"/>
                </a:lnTo>
                <a:lnTo>
                  <a:pt x="294170" y="404850"/>
                </a:lnTo>
                <a:lnTo>
                  <a:pt x="332105" y="380682"/>
                </a:lnTo>
                <a:lnTo>
                  <a:pt x="363740" y="348983"/>
                </a:lnTo>
                <a:lnTo>
                  <a:pt x="387845" y="310972"/>
                </a:lnTo>
                <a:lnTo>
                  <a:pt x="403199" y="267868"/>
                </a:lnTo>
                <a:lnTo>
                  <a:pt x="408597" y="220903"/>
                </a:lnTo>
                <a:close/>
              </a:path>
              <a:path w="424814" h="426085" extrusionOk="0">
                <a:moveTo>
                  <a:pt x="424726" y="53886"/>
                </a:moveTo>
                <a:lnTo>
                  <a:pt x="376339" y="48488"/>
                </a:lnTo>
                <a:lnTo>
                  <a:pt x="370967" y="0"/>
                </a:lnTo>
                <a:lnTo>
                  <a:pt x="311823" y="59270"/>
                </a:lnTo>
                <a:lnTo>
                  <a:pt x="315048" y="87287"/>
                </a:lnTo>
                <a:lnTo>
                  <a:pt x="229031" y="173494"/>
                </a:lnTo>
                <a:lnTo>
                  <a:pt x="223189" y="170891"/>
                </a:lnTo>
                <a:lnTo>
                  <a:pt x="216992" y="168846"/>
                </a:lnTo>
                <a:lnTo>
                  <a:pt x="210502" y="167513"/>
                </a:lnTo>
                <a:lnTo>
                  <a:pt x="203758" y="167030"/>
                </a:lnTo>
                <a:lnTo>
                  <a:pt x="182880" y="171272"/>
                </a:lnTo>
                <a:lnTo>
                  <a:pt x="165785" y="182854"/>
                </a:lnTo>
                <a:lnTo>
                  <a:pt x="154241" y="199986"/>
                </a:lnTo>
                <a:lnTo>
                  <a:pt x="149999" y="220903"/>
                </a:lnTo>
                <a:lnTo>
                  <a:pt x="154241" y="241820"/>
                </a:lnTo>
                <a:lnTo>
                  <a:pt x="165785" y="258953"/>
                </a:lnTo>
                <a:lnTo>
                  <a:pt x="182880" y="270535"/>
                </a:lnTo>
                <a:lnTo>
                  <a:pt x="203758" y="274777"/>
                </a:lnTo>
                <a:lnTo>
                  <a:pt x="224637" y="270535"/>
                </a:lnTo>
                <a:lnTo>
                  <a:pt x="241731" y="258953"/>
                </a:lnTo>
                <a:lnTo>
                  <a:pt x="253276" y="241820"/>
                </a:lnTo>
                <a:lnTo>
                  <a:pt x="257517" y="220903"/>
                </a:lnTo>
                <a:lnTo>
                  <a:pt x="257124" y="214223"/>
                </a:lnTo>
                <a:lnTo>
                  <a:pt x="255981" y="207911"/>
                </a:lnTo>
                <a:lnTo>
                  <a:pt x="254114" y="201891"/>
                </a:lnTo>
                <a:lnTo>
                  <a:pt x="251612" y="196126"/>
                </a:lnTo>
                <a:lnTo>
                  <a:pt x="337629" y="109918"/>
                </a:lnTo>
                <a:lnTo>
                  <a:pt x="365582" y="113144"/>
                </a:lnTo>
                <a:lnTo>
                  <a:pt x="424726" y="538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5A69-CD62-9739-205A-BA4E9BB0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998340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 - Question 1</a:t>
            </a:r>
            <a:b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</a:rPr>
            </a:br>
            <a:endParaRPr lang="en-US"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465297" y="1635175"/>
            <a:ext cx="2460883" cy="311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sz="18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914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 err="1">
                <a:solidFill>
                  <a:srgbClr val="0070C0"/>
                </a:solidFill>
              </a:rPr>
              <a:t>Geom</a:t>
            </a:r>
            <a:r>
              <a:rPr lang="en-US" sz="1400" dirty="0"/>
              <a:t>: </a:t>
            </a:r>
          </a:p>
          <a:p>
            <a:pPr marL="365760" indent="-182880">
              <a:buFont typeface="Arial" panose="020B0604020202020204" pitchFamily="34" charset="0"/>
              <a:buChar char="•"/>
            </a:pPr>
            <a:r>
              <a:rPr lang="en-US" sz="1400" dirty="0" err="1"/>
              <a:t>geom_point</a:t>
            </a:r>
            <a:endParaRPr sz="1400" dirty="0"/>
          </a:p>
          <a:p>
            <a:endParaRPr lang="en-US" sz="1400" dirty="0"/>
          </a:p>
          <a:p>
            <a:r>
              <a:rPr lang="en-US" sz="1400" dirty="0" err="1">
                <a:solidFill>
                  <a:srgbClr val="0070C0"/>
                </a:solidFill>
              </a:rPr>
              <a:t>Aes</a:t>
            </a:r>
            <a:r>
              <a:rPr lang="en-US" sz="1400" dirty="0"/>
              <a:t>:</a:t>
            </a:r>
            <a:endParaRPr sz="1400" dirty="0"/>
          </a:p>
          <a:p>
            <a:pPr marL="365760" indent="-182880">
              <a:buFont typeface="Arial" panose="020B0604020202020204" pitchFamily="34" charset="0"/>
              <a:buChar char="•"/>
            </a:pPr>
            <a:r>
              <a:rPr lang="en-US" sz="1400" dirty="0"/>
              <a:t>x = </a:t>
            </a:r>
          </a:p>
          <a:p>
            <a:r>
              <a:rPr lang="en-US" sz="1400" dirty="0"/>
              <a:t>            mpg</a:t>
            </a:r>
          </a:p>
          <a:p>
            <a:endParaRPr lang="en-US" sz="1400" dirty="0"/>
          </a:p>
          <a:p>
            <a:pPr marL="365760" indent="-182880">
              <a:buFont typeface="Arial" panose="020B0604020202020204" pitchFamily="34" charset="0"/>
              <a:buChar char="•"/>
            </a:pPr>
            <a:r>
              <a:rPr lang="en-US" sz="1400" dirty="0"/>
              <a:t>y = </a:t>
            </a:r>
          </a:p>
          <a:p>
            <a:r>
              <a:rPr lang="en-US" sz="1400" dirty="0"/>
              <a:t>            weight</a:t>
            </a:r>
          </a:p>
          <a:p>
            <a:endParaRPr sz="1400" dirty="0"/>
          </a:p>
          <a:p>
            <a:pPr marL="365760" indent="-182880">
              <a:buFont typeface="Arial" panose="020B0604020202020204" pitchFamily="34" charset="0"/>
              <a:buChar char="•"/>
            </a:pPr>
            <a:r>
              <a:rPr lang="en-US" sz="1400" dirty="0"/>
              <a:t>color = </a:t>
            </a:r>
          </a:p>
          <a:p>
            <a:r>
              <a:rPr lang="en-US" sz="1400" dirty="0"/>
              <a:t>            # of cylinders</a:t>
            </a:r>
            <a:endParaRPr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6A743-EA1D-1B10-B8A7-101C6EA3A8D6}"/>
              </a:ext>
            </a:extLst>
          </p:cNvPr>
          <p:cNvGrpSpPr>
            <a:grpSpLocks noChangeAspect="1"/>
          </p:cNvGrpSpPr>
          <p:nvPr/>
        </p:nvGrpSpPr>
        <p:grpSpPr>
          <a:xfrm>
            <a:off x="2709841" y="1635175"/>
            <a:ext cx="5544860" cy="4038031"/>
            <a:chOff x="467519" y="3659951"/>
            <a:chExt cx="3641249" cy="25497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88" name="Google Shape;388;p3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67519" y="3659951"/>
              <a:ext cx="3641249" cy="25497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C9774E-2694-5065-344A-CA999A326ACF}"/>
                </a:ext>
              </a:extLst>
            </p:cNvPr>
            <p:cNvGrpSpPr/>
            <p:nvPr/>
          </p:nvGrpSpPr>
          <p:grpSpPr>
            <a:xfrm>
              <a:off x="2684463" y="3748069"/>
              <a:ext cx="691197" cy="702011"/>
              <a:chOff x="2530432" y="3634119"/>
              <a:chExt cx="813021" cy="80007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2A7348E-4339-AD68-2BA1-73692E7C1FAF}"/>
                  </a:ext>
                </a:extLst>
              </p:cNvPr>
              <p:cNvSpPr/>
              <p:nvPr/>
            </p:nvSpPr>
            <p:spPr>
              <a:xfrm>
                <a:off x="2651760" y="3771900"/>
                <a:ext cx="487680" cy="4876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DCFAC06-9DD1-D9F6-A447-C43956471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530432" y="3634119"/>
                <a:ext cx="813021" cy="800075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590096-F497-B8AB-B999-47FA2E8A6425}"/>
              </a:ext>
            </a:extLst>
          </p:cNvPr>
          <p:cNvGrpSpPr>
            <a:grpSpLocks noChangeAspect="1"/>
          </p:cNvGrpSpPr>
          <p:nvPr/>
        </p:nvGrpSpPr>
        <p:grpSpPr>
          <a:xfrm>
            <a:off x="8674418" y="885290"/>
            <a:ext cx="3288982" cy="2466737"/>
            <a:chOff x="3898761" y="1271560"/>
            <a:chExt cx="3935730" cy="29517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C7BC2C-A0F0-E899-1C57-B912B3E6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8761" y="1271560"/>
              <a:ext cx="3935730" cy="29517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</p:pic>
        <p:pic>
          <p:nvPicPr>
            <p:cNvPr id="5122" name="Picture 2" descr="MatLab and Azure: A Match Made in Performance Heaven">
              <a:extLst>
                <a:ext uri="{FF2B5EF4-FFF2-40B4-BE49-F238E27FC236}">
                  <a16:creationId xmlns:a16="http://schemas.microsoft.com/office/drawing/2014/main" id="{A9736B37-6494-F089-FD30-8C1788F6E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220" y="1271560"/>
              <a:ext cx="1443990" cy="80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C6407-C551-1E21-DE23-C0DC2CB5614E}"/>
              </a:ext>
            </a:extLst>
          </p:cNvPr>
          <p:cNvGrpSpPr>
            <a:grpSpLocks noChangeAspect="1"/>
          </p:cNvGrpSpPr>
          <p:nvPr/>
        </p:nvGrpSpPr>
        <p:grpSpPr>
          <a:xfrm>
            <a:off x="8674418" y="3622759"/>
            <a:ext cx="3288982" cy="2606426"/>
            <a:chOff x="8083234" y="2917670"/>
            <a:chExt cx="4002444" cy="3171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343E0B-4264-D402-0302-4D8FF7F4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3234" y="2917670"/>
              <a:ext cx="4002444" cy="31718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</p:spPr>
        </p:pic>
        <p:pic>
          <p:nvPicPr>
            <p:cNvPr id="5124" name="Picture 4" descr="Tableau Logo and symbol, meaning, history, PNG, brand">
              <a:extLst>
                <a:ext uri="{FF2B5EF4-FFF2-40B4-BE49-F238E27FC236}">
                  <a16:creationId xmlns:a16="http://schemas.microsoft.com/office/drawing/2014/main" id="{9FBE94D1-B7B5-4550-ADCC-FA5B6DE13F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24" b="19876"/>
            <a:stretch/>
          </p:blipFill>
          <p:spPr bwMode="auto">
            <a:xfrm>
              <a:off x="8286059" y="5240022"/>
              <a:ext cx="1560270" cy="537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E7ED761-7C98-CD11-7AB3-93B96537CDA9}"/>
              </a:ext>
            </a:extLst>
          </p:cNvPr>
          <p:cNvSpPr txBox="1"/>
          <p:nvPr/>
        </p:nvSpPr>
        <p:spPr>
          <a:xfrm>
            <a:off x="274447" y="953255"/>
            <a:ext cx="6164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What do you think this specification shows?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4775-926A-3980-039E-ABE0ECE8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Grammar of Graphics - Question 3</a:t>
            </a:r>
          </a:p>
        </p:txBody>
      </p:sp>
      <p:sp>
        <p:nvSpPr>
          <p:cNvPr id="417" name="Google Shape;417;p41"/>
          <p:cNvSpPr txBox="1"/>
          <p:nvPr/>
        </p:nvSpPr>
        <p:spPr>
          <a:xfrm>
            <a:off x="472660" y="1582612"/>
            <a:ext cx="4373660" cy="401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sz="18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914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indent="-228600">
              <a:buSzPts val="14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</a:t>
            </a:r>
            <a:r>
              <a:rPr lang="en-US" sz="1600" dirty="0">
                <a:solidFill>
                  <a:srgbClr val="0070C0"/>
                </a:solidFill>
              </a:rPr>
              <a:t>type of data </a:t>
            </a:r>
            <a:r>
              <a:rPr lang="en-US" sz="1600" dirty="0"/>
              <a:t>is considered? 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Nominal data (Republican/Democrats win) Simulated election results</a:t>
            </a:r>
          </a:p>
          <a:p>
            <a:endParaRPr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</a:t>
            </a:r>
            <a:r>
              <a:rPr lang="en-US" sz="1600" dirty="0">
                <a:solidFill>
                  <a:srgbClr val="0070C0"/>
                </a:solidFill>
              </a:rPr>
              <a:t>type of representations </a:t>
            </a:r>
            <a:r>
              <a:rPr lang="en-US" sz="1600" dirty="0"/>
              <a:t>are introduced?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Histogram (of seats won)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Ordinal (% chance Democrats win)</a:t>
            </a:r>
          </a:p>
          <a:p>
            <a:endParaRPr sz="1600" dirty="0"/>
          </a:p>
          <a:p>
            <a:r>
              <a:rPr lang="en-US" sz="1600" dirty="0"/>
              <a:t>What </a:t>
            </a:r>
            <a:r>
              <a:rPr lang="en-US" sz="1600" dirty="0">
                <a:solidFill>
                  <a:srgbClr val="0070C0"/>
                </a:solidFill>
              </a:rPr>
              <a:t>aesthetics</a:t>
            </a:r>
            <a:r>
              <a:rPr lang="en-US" sz="1600" dirty="0"/>
              <a:t> do you notice?</a:t>
            </a:r>
            <a:endParaRPr sz="1600" dirty="0"/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Grey shape (Confidence interval)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x-axis by number of seat won</a:t>
            </a:r>
            <a:endParaRPr sz="1600" dirty="0"/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Democrats in blue, Republicans in red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Use of conventions (democrats in blue, republicans in red)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Grey font in “updated”, “average”/”Median”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Simple Stand-out elements (“x in y”)</a:t>
            </a:r>
          </a:p>
          <a:p>
            <a:pPr marL="457200" indent="-274320">
              <a:buFont typeface="Wingdings" panose="05000000000000000000" pitchFamily="2" charset="2"/>
              <a:buChar char="Ø"/>
            </a:pPr>
            <a:r>
              <a:rPr lang="en-US" sz="1600" dirty="0"/>
              <a:t>3 different fonts </a:t>
            </a:r>
            <a:endParaRPr sz="1600" dirty="0"/>
          </a:p>
        </p:txBody>
      </p:sp>
      <p:pic>
        <p:nvPicPr>
          <p:cNvPr id="418" name="Google Shape;418;p41"/>
          <p:cNvPicPr preferRelativeResize="0"/>
          <p:nvPr/>
        </p:nvPicPr>
        <p:blipFill rotWithShape="1">
          <a:blip r:embed="rId3">
            <a:alphaModFix/>
          </a:blip>
          <a:srcRect b="32555"/>
          <a:stretch/>
        </p:blipFill>
        <p:spPr>
          <a:xfrm>
            <a:off x="4846320" y="1582612"/>
            <a:ext cx="7231379" cy="369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962AE-80D8-AE63-198A-5D734946A307}"/>
              </a:ext>
            </a:extLst>
          </p:cNvPr>
          <p:cNvSpPr txBox="1"/>
          <p:nvPr/>
        </p:nvSpPr>
        <p:spPr>
          <a:xfrm>
            <a:off x="228600" y="1150529"/>
            <a:ext cx="6138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are key elements for this plot?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build="p" bldLvl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4775-926A-3980-039E-ABE0ECE8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505898"/>
          </a:xfr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Module 03: Optional Segmentation Case Study</a:t>
            </a:r>
          </a:p>
        </p:txBody>
      </p:sp>
      <p:pic>
        <p:nvPicPr>
          <p:cNvPr id="2050" name="Picture 2" descr="Timeline Of The Roman And Byzantine Emperors, 44% OFF">
            <a:extLst>
              <a:ext uri="{FF2B5EF4-FFF2-40B4-BE49-F238E27FC236}">
                <a16:creationId xmlns:a16="http://schemas.microsoft.com/office/drawing/2014/main" id="{38120EC6-B973-3D33-EC4E-13D90DEB3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21" y="1302009"/>
            <a:ext cx="4810832" cy="47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6AD75866-DBBB-F5A3-5E21-953087BE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8" y="1040231"/>
            <a:ext cx="3411737" cy="47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99EDD59-C1CF-F97D-0FD1-6420842AF57C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</a:rPr>
              <a:t>Live Programming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06FE45ED-2C15-F236-8934-73B003A107A9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Let’s go!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00EA7-E43E-C7F9-2BBC-0FDEC715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26" y="3429000"/>
            <a:ext cx="2991267" cy="294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BC1236-E74D-2B0C-434E-29603338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100" y="4054913"/>
            <a:ext cx="5003500" cy="1398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-694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 extrusionOk="0">
                <a:moveTo>
                  <a:pt x="12192000" y="0"/>
                </a:moveTo>
                <a:lnTo>
                  <a:pt x="0" y="0"/>
                </a:lnTo>
                <a:lnTo>
                  <a:pt x="0" y="736091"/>
                </a:lnTo>
                <a:lnTo>
                  <a:pt x="12192000" y="73609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 Paper #2 Overview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549678" y="1901829"/>
            <a:ext cx="9070822" cy="246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08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Given the general explosion of interest in data analytics, perhaps no area of data science has received more attention than predictive modeling. As a result, building predictive models is often among the core responsibilities of data scientists. Unfortunately, data quality can be a huge obstacle to successful predictive modeling projects. 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In this position paper, present: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What data-quality-related challenges you have encountered in your experience or in general applications?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How visual (qualitative) and statistical (quantitative) methods were used/could have been used to expose these problems?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</a:endParaRPr>
          </a:p>
          <a:p>
            <a:pPr marL="6477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700"/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</a:rPr>
              <a:t>What were/could have been the possible remedies?</a:t>
            </a:r>
            <a:endParaRPr sz="1800" b="1" i="1" u="sng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41F19-ABFF-1DDC-F245-A1E8BF26E51E}"/>
              </a:ext>
            </a:extLst>
          </p:cNvPr>
          <p:cNvSpPr txBox="1"/>
          <p:nvPr/>
        </p:nvSpPr>
        <p:spPr>
          <a:xfrm>
            <a:off x="113298" y="1069270"/>
            <a:ext cx="2560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Position Paper #2 </a:t>
            </a:r>
          </a:p>
        </p:txBody>
      </p:sp>
      <p:pic>
        <p:nvPicPr>
          <p:cNvPr id="3" name="Picture 2" descr="Position papers | FESE">
            <a:extLst>
              <a:ext uri="{FF2B5EF4-FFF2-40B4-BE49-F238E27FC236}">
                <a16:creationId xmlns:a16="http://schemas.microsoft.com/office/drawing/2014/main" id="{509827FB-9419-F32D-CA9F-8C6D1AF3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0" y="1901829"/>
            <a:ext cx="1976066" cy="197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2;p17">
            <a:extLst>
              <a:ext uri="{FF2B5EF4-FFF2-40B4-BE49-F238E27FC236}">
                <a16:creationId xmlns:a16="http://schemas.microsoft.com/office/drawing/2014/main" id="{447303DB-9F74-56AB-AFBB-917BBBF99B8A}"/>
              </a:ext>
            </a:extLst>
          </p:cNvPr>
          <p:cNvSpPr txBox="1"/>
          <p:nvPr/>
        </p:nvSpPr>
        <p:spPr>
          <a:xfrm>
            <a:off x="2673350" y="5008925"/>
            <a:ext cx="5956300" cy="152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 explicit (i.e., fully explain and justify your points) in your explanation.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 and cite resources!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Format: No more than 2 single-spaced page in </a:t>
            </a:r>
            <a:r>
              <a:rPr lang="en-US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PDFed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Word | Calibri, 10-pt font throughout, cite your work. </a:t>
            </a: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Avoid monolithic essays: use formatting, sections, illustrations if applicable, etc.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arnessing Bad Data For Good">
            <a:extLst>
              <a:ext uri="{FF2B5EF4-FFF2-40B4-BE49-F238E27FC236}">
                <a16:creationId xmlns:a16="http://schemas.microsoft.com/office/drawing/2014/main" id="{0F991824-271A-EA93-F2AB-1875CDE42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41" y="4821593"/>
            <a:ext cx="2925259" cy="168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MUDGUCATION: AI: Bad Data, Bad Results">
            <a:extLst>
              <a:ext uri="{FF2B5EF4-FFF2-40B4-BE49-F238E27FC236}">
                <a16:creationId xmlns:a16="http://schemas.microsoft.com/office/drawing/2014/main" id="{1FDC7E28-687C-0B05-FDFE-81324D41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784038"/>
            <a:ext cx="3592900" cy="1117791"/>
          </a:xfrm>
          <a:prstGeom prst="rect">
            <a:avLst/>
          </a:prstGeom>
          <a:ln>
            <a:noFill/>
          </a:ln>
          <a:effectLst>
            <a:outerShdw blurRad="165100" dist="139700" dir="2700000" sx="98000" sy="98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CAPTURING- GARBAGE IN GARBAGE OUT (GIGO)">
            <a:extLst>
              <a:ext uri="{FF2B5EF4-FFF2-40B4-BE49-F238E27FC236}">
                <a16:creationId xmlns:a16="http://schemas.microsoft.com/office/drawing/2014/main" id="{82F87A9A-94E6-3C30-FD37-C345238F4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0"/>
          <a:stretch/>
        </p:blipFill>
        <p:spPr bwMode="auto">
          <a:xfrm>
            <a:off x="56649" y="4260192"/>
            <a:ext cx="2089364" cy="1260453"/>
          </a:xfrm>
          <a:prstGeom prst="rect">
            <a:avLst/>
          </a:prstGeom>
          <a:ln>
            <a:noFill/>
          </a:ln>
          <a:effectLst>
            <a:outerShdw blurRad="165100" dist="139700" dir="2700000" sx="98000" sy="98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28600" y="11317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Programming Catch up Session 2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1E7ED-4D05-1589-5279-FC648F79A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26" y="1957182"/>
            <a:ext cx="2991267" cy="2943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167F0EC-BA64-79B0-EDE0-C8BCAE60FAD4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Data Basics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E0DA0CF-CED0-8A24-9F8C-37D6FF1D758A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Let’s move towards Visualization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77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Classifications of Data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456226" y="1084950"/>
            <a:ext cx="5758800" cy="4748614"/>
          </a:xfrm>
          <a:prstGeom prst="roundRect">
            <a:avLst>
              <a:gd name="adj" fmla="val 586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0" tIns="104775" rIns="0" bIns="0" anchor="t" anchorCtr="0">
            <a:spAutoFit/>
          </a:bodyPr>
          <a:lstStyle/>
          <a:p>
            <a:pPr marL="12065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400" b="1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Quantitative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vs.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</a:t>
            </a:r>
          </a:p>
          <a:p>
            <a:pPr marL="12065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4195" marR="0" lvl="1" indent="-241299" algn="l" rtl="0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Quantitative</a:t>
            </a:r>
            <a:r>
              <a:rPr lang="en-US" sz="16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– Data defined using objective numerical measures</a:t>
            </a:r>
            <a:endParaRPr sz="1600" b="0" i="0" u="none" strike="noStrike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98500" marR="227329" lvl="2" indent="-11620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Retail transactions; </a:t>
            </a:r>
          </a:p>
          <a:p>
            <a:pPr marL="698500" marR="227329" lvl="2" indent="-11620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Bank account in flow-out flow and balance</a:t>
            </a:r>
          </a:p>
          <a:p>
            <a:pPr marL="698500" marR="227329" lvl="2" indent="-11620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Stock market data; </a:t>
            </a:r>
          </a:p>
          <a:p>
            <a:pPr marL="698500" marR="227329" lvl="2" indent="-11620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Healthcare claims data</a:t>
            </a:r>
          </a:p>
          <a:p>
            <a:pPr marL="698500" marR="227329" lvl="2" indent="-116205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b="0" i="0" u="none" strike="noStrike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36575" marR="0" lvl="1" indent="-233679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Qualitative</a:t>
            </a:r>
            <a:r>
              <a:rPr lang="en-US" sz="1600" b="0" i="0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– Starting point of data is collected and defined using non-numerical or subjective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content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868680" marR="50165" lvl="2" indent="-28575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User generated content – X / Facebook</a:t>
            </a:r>
          </a:p>
          <a:p>
            <a:pPr marL="868680" marR="50165" lvl="2" indent="-28575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Product reviews on shopping websites by consumers</a:t>
            </a:r>
          </a:p>
          <a:p>
            <a:pPr marL="868680" marR="50165" lvl="2" indent="-28575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Call logs</a:t>
            </a:r>
          </a:p>
          <a:p>
            <a:pPr marL="868680" marR="50165" lvl="2" indent="-285750" algn="l" rtl="0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b="0" i="1" u="none" strike="noStrike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Images </a:t>
            </a:r>
            <a:endParaRPr sz="1800" b="0" i="0" u="none" strike="noStrike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0315447" y="6662725"/>
            <a:ext cx="82550" cy="14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4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6576700" y="1084950"/>
            <a:ext cx="5197200" cy="4748614"/>
          </a:xfrm>
          <a:prstGeom prst="roundRect">
            <a:avLst>
              <a:gd name="adj" fmla="val 5137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0" tIns="10477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9230" indent="-177165">
              <a:buSzPts val="2400"/>
              <a:buChar char="•"/>
              <a:defRPr sz="2400" i="1">
                <a:solidFill>
                  <a:schemeClr val="dk1"/>
                </a:solidFill>
              </a:defRPr>
            </a:lvl1pPr>
            <a:lvl2pPr marL="544195" indent="-241299">
              <a:spcBef>
                <a:spcPts val="605"/>
              </a:spcBef>
              <a:buSzPts val="1600"/>
              <a:buFont typeface="Noto Sans Symbols"/>
              <a:buChar char="⮚"/>
              <a:defRPr sz="2000">
                <a:solidFill>
                  <a:schemeClr val="dk1"/>
                </a:solidFill>
              </a:defRPr>
            </a:lvl2pPr>
            <a:lvl3pPr marL="698500" marR="227329" indent="-116205">
              <a:spcBef>
                <a:spcPts val="610"/>
              </a:spcBef>
              <a:buSzPts val="1800"/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vs. Derived</a:t>
            </a:r>
          </a:p>
          <a:p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Data in its raw atomic form vs. recoded, merged and joined;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Derived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calculated, aggregated in some form or the other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2896" lvl="1" indent="0"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B90CCB-4347-91E6-3EAF-B0513C154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66368"/>
              </p:ext>
            </p:extLst>
          </p:nvPr>
        </p:nvGraphicFramePr>
        <p:xfrm>
          <a:off x="6865620" y="3429000"/>
          <a:ext cx="4785360" cy="1991360"/>
        </p:xfrm>
        <a:graphic>
          <a:graphicData uri="http://schemas.openxmlformats.org/drawingml/2006/table">
            <a:tbl>
              <a:tblPr firstRow="1" bandRow="1">
                <a:tableStyleId>{4834A050-7772-4DAF-8F77-5E80D1FE0460}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3107650129"/>
                    </a:ext>
                  </a:extLst>
                </a:gridCol>
                <a:gridCol w="2392680">
                  <a:extLst>
                    <a:ext uri="{9D8B030D-6E8A-4147-A177-3AD203B41FA5}">
                      <a16:colId xmlns:a16="http://schemas.microsoft.com/office/drawing/2014/main" val="3033660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Derived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386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in years </a:t>
                      </a:r>
                    </a:p>
                    <a:p>
                      <a:endParaRPr lang="en-US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 cohorts</a:t>
                      </a:r>
                    </a:p>
                    <a:p>
                      <a:endParaRPr lang="en-US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52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customers in a ZIP code and # of population in a ZIP code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penetration by ZIP</a:t>
                      </a:r>
                    </a:p>
                    <a:p>
                      <a:endParaRPr lang="en-US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37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email send and # email open </a:t>
                      </a:r>
                      <a:endParaRPr lang="en-US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Email open rate</a:t>
                      </a:r>
                      <a:endParaRPr lang="en-US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0352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Various Types of Data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987631" y="5843152"/>
            <a:ext cx="10981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Note: Derived data fields are usually more informative and provide higher competitive advantage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74B8D0-5CD3-6A8A-C46C-FC3A346254E7}"/>
              </a:ext>
            </a:extLst>
          </p:cNvPr>
          <p:cNvGrpSpPr/>
          <p:nvPr/>
        </p:nvGrpSpPr>
        <p:grpSpPr>
          <a:xfrm>
            <a:off x="883921" y="1086319"/>
            <a:ext cx="9738359" cy="4407701"/>
            <a:chOff x="185287" y="964399"/>
            <a:chExt cx="10471484" cy="5061300"/>
          </a:xfrm>
        </p:grpSpPr>
        <p:pic>
          <p:nvPicPr>
            <p:cNvPr id="185" name="Google Shape;185;p20"/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7070" y="964400"/>
              <a:ext cx="5119701" cy="506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0"/>
            <p:cNvSpPr/>
            <p:nvPr/>
          </p:nvSpPr>
          <p:spPr>
            <a:xfrm>
              <a:off x="5076525" y="964399"/>
              <a:ext cx="227700" cy="2746361"/>
            </a:xfrm>
            <a:prstGeom prst="leftBracket">
              <a:avLst>
                <a:gd name="adj" fmla="val 8333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2777703" y="2000460"/>
              <a:ext cx="2277000" cy="565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Root Data</a:t>
              </a:r>
              <a:endParaRPr sz="20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2813825" y="3710838"/>
              <a:ext cx="2277000" cy="565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Derived Data</a:t>
              </a:r>
              <a:endParaRPr sz="20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5076525" y="3710837"/>
              <a:ext cx="227700" cy="722087"/>
            </a:xfrm>
            <a:prstGeom prst="leftBracket">
              <a:avLst>
                <a:gd name="adj" fmla="val 8333"/>
              </a:avLst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185287" y="5044810"/>
              <a:ext cx="4869418" cy="565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Derived Data Joined from other Tables</a:t>
              </a:r>
              <a:endParaRPr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090825" y="4460712"/>
              <a:ext cx="227700" cy="1564987"/>
            </a:xfrm>
            <a:prstGeom prst="leftBracket">
              <a:avLst>
                <a:gd name="adj" fmla="val 8333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/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Measurement scales for variables or fields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9154794" y="4311522"/>
            <a:ext cx="1615440" cy="25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Other useful ratios:</a:t>
            </a:r>
            <a:endParaRPr sz="16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8147605" y="4555625"/>
            <a:ext cx="3799249" cy="133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Open rate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Click rate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Click to open rate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429894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Customer and product penetration in a ZIP code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Competitor concentration in a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ZIP code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23495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% of population 65 or older in a ZIP code</a:t>
            </a:r>
            <a:endParaRPr sz="12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587754" y="4660611"/>
            <a:ext cx="516128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99085" marR="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All potential inputs for Predictive Models</a:t>
            </a:r>
            <a:endParaRPr sz="16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9085" marR="5080" lvl="0" indent="-2870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6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Categorical variables need to be recoded to numeric variables for modeling</a:t>
            </a:r>
            <a:endParaRPr sz="16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4;p21">
            <a:extLst>
              <a:ext uri="{FF2B5EF4-FFF2-40B4-BE49-F238E27FC236}">
                <a16:creationId xmlns:a16="http://schemas.microsoft.com/office/drawing/2014/main" id="{10B6E4BB-C2AC-5C84-9EF3-1217165E4AEA}"/>
              </a:ext>
            </a:extLst>
          </p:cNvPr>
          <p:cNvSpPr txBox="1"/>
          <p:nvPr/>
        </p:nvSpPr>
        <p:spPr>
          <a:xfrm>
            <a:off x="627320" y="936552"/>
            <a:ext cx="5161280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6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dirty="0">
                <a:solidFill>
                  <a:srgbClr val="221E19"/>
                </a:solidFill>
                <a:latin typeface="Calibri"/>
                <a:ea typeface="Calibri"/>
                <a:cs typeface="Calibri"/>
                <a:sym typeface="Calibri"/>
              </a:rPr>
              <a:t>Different types of variables require different visualizations:</a:t>
            </a:r>
            <a:endParaRPr sz="1600" dirty="0">
              <a:solidFill>
                <a:srgbClr val="221E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946C71-7DE9-070D-9BC9-68FF8148BE97}"/>
              </a:ext>
            </a:extLst>
          </p:cNvPr>
          <p:cNvGrpSpPr/>
          <p:nvPr/>
        </p:nvGrpSpPr>
        <p:grpSpPr>
          <a:xfrm>
            <a:off x="1211580" y="1327275"/>
            <a:ext cx="9601200" cy="2748527"/>
            <a:chOff x="1211580" y="1327275"/>
            <a:chExt cx="9601200" cy="274852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B442F7D-EB3B-7C4F-7748-7FB668BF3FC8}"/>
                </a:ext>
              </a:extLst>
            </p:cNvPr>
            <p:cNvGrpSpPr/>
            <p:nvPr/>
          </p:nvGrpSpPr>
          <p:grpSpPr>
            <a:xfrm>
              <a:off x="1211580" y="1453265"/>
              <a:ext cx="9601200" cy="2622537"/>
              <a:chOff x="228600" y="1373006"/>
              <a:chExt cx="11751129" cy="2897319"/>
            </a:xfrm>
          </p:grpSpPr>
          <p:pic>
            <p:nvPicPr>
              <p:cNvPr id="198" name="Google Shape;198;p21"/>
              <p:cNvPicPr preferRelativeResize="0"/>
              <p:nvPr/>
            </p:nvPicPr>
            <p:blipFill rotWithShape="1">
              <a:blip r:embed="rId3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46320" y="1373006"/>
                <a:ext cx="11733409" cy="2897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21"/>
              <p:cNvSpPr/>
              <p:nvPr/>
            </p:nvSpPr>
            <p:spPr>
              <a:xfrm>
                <a:off x="228600" y="3943231"/>
                <a:ext cx="11751129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1157585" h="314325" extrusionOk="0">
                    <a:moveTo>
                      <a:pt x="11157204" y="0"/>
                    </a:moveTo>
                    <a:lnTo>
                      <a:pt x="0" y="0"/>
                    </a:lnTo>
                    <a:lnTo>
                      <a:pt x="0" y="313944"/>
                    </a:lnTo>
                    <a:lnTo>
                      <a:pt x="11157204" y="313944"/>
                    </a:lnTo>
                    <a:lnTo>
                      <a:pt x="11157204" y="0"/>
                    </a:lnTo>
                    <a:close/>
                  </a:path>
                </a:pathLst>
              </a:custGeom>
              <a:solidFill>
                <a:srgbClr val="FFFF00">
                  <a:alpha val="29803"/>
                </a:srgb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A71539B-0BE3-2A33-25A9-B157DF583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6309" y="1665650"/>
                <a:ext cx="429641" cy="55822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10F3D26-7520-CC5C-C4B1-2E16636C0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43670" y="1638668"/>
                <a:ext cx="982611" cy="24963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85D0B58-8D24-858D-EB0C-5453C9ECF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212654" y="1688610"/>
                <a:ext cx="824702" cy="17989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9038E1-FEDA-EEF1-89B7-D6DBFB0415AC}"/>
                  </a:ext>
                </a:extLst>
              </p:cNvPr>
              <p:cNvSpPr/>
              <p:nvPr/>
            </p:nvSpPr>
            <p:spPr>
              <a:xfrm>
                <a:off x="2540000" y="1700522"/>
                <a:ext cx="1140460" cy="233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F5BFD6-F6ED-891F-A3B8-5C121C3C9DF9}"/>
                  </a:ext>
                </a:extLst>
              </p:cNvPr>
              <p:cNvSpPr/>
              <p:nvPr/>
            </p:nvSpPr>
            <p:spPr>
              <a:xfrm>
                <a:off x="7195822" y="1646558"/>
                <a:ext cx="1140460" cy="233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3E4B263-E8F7-4098-A3E3-83021928BB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7750" y="1643372"/>
                <a:ext cx="17720" cy="25570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8B9B463-B48B-2CEA-205D-04A7C3FE7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2562" y="1660288"/>
                <a:ext cx="17720" cy="255703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1FCB2DD-E5FD-DC11-7F9B-5E93B552A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7006" y="1999208"/>
                <a:ext cx="2904865" cy="24359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889DD1-53D1-633C-0959-76F21047F819}"/>
                  </a:ext>
                </a:extLst>
              </p:cNvPr>
              <p:cNvSpPr/>
              <p:nvPr/>
            </p:nvSpPr>
            <p:spPr>
              <a:xfrm>
                <a:off x="2346546" y="2028038"/>
                <a:ext cx="1140460" cy="233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77A0AE-E6D7-72BE-F572-37B0725C2225}"/>
                  </a:ext>
                </a:extLst>
              </p:cNvPr>
              <p:cNvSpPr/>
              <p:nvPr/>
            </p:nvSpPr>
            <p:spPr>
              <a:xfrm>
                <a:off x="7324648" y="1990014"/>
                <a:ext cx="1140460" cy="233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90AA924-A7F2-4A98-9D73-CAAD0CC4F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58977" y="2011152"/>
                <a:ext cx="2732057" cy="256326"/>
              </a:xfrm>
              <a:prstGeom prst="rect">
                <a:avLst/>
              </a:prstGeom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CB7986-BC23-B27F-40C6-023A6AD153A1}"/>
                </a:ext>
              </a:extLst>
            </p:cNvPr>
            <p:cNvSpPr/>
            <p:nvPr/>
          </p:nvSpPr>
          <p:spPr>
            <a:xfrm>
              <a:off x="1211580" y="1327275"/>
              <a:ext cx="1965960" cy="31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167F0EC-BA64-79B0-EDE0-C8BCAE60FAD4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Intro to Machine Learning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E0DA0CF-CED0-8A24-9F8C-37D6FF1D758A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Or is it Artificial Intelligence?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571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1521</Words>
  <Application>Microsoft Office PowerPoint</Application>
  <PresentationFormat>Widescreen</PresentationFormat>
  <Paragraphs>271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Segoe UI Black</vt:lpstr>
      <vt:lpstr>Arial</vt:lpstr>
      <vt:lpstr>Carlito</vt:lpstr>
      <vt:lpstr>Calibri</vt:lpstr>
      <vt:lpstr>Meiryo UI</vt:lpstr>
      <vt:lpstr>Noto Sans Symbols</vt:lpstr>
      <vt:lpstr>Söhne</vt:lpstr>
      <vt:lpstr>Arial Narrow</vt:lpstr>
      <vt:lpstr>Wingdings</vt:lpstr>
      <vt:lpstr>Times New Roman</vt:lpstr>
      <vt:lpstr>Office Theme</vt:lpstr>
      <vt:lpstr>PowerPoint Presentation</vt:lpstr>
      <vt:lpstr>Course Roadmap &amp; Assignments</vt:lpstr>
      <vt:lpstr>Position Paper #2 Overview</vt:lpstr>
      <vt:lpstr>Live Programming Catch up Session 2</vt:lpstr>
      <vt:lpstr>PowerPoint Presentation</vt:lpstr>
      <vt:lpstr>Classifications of Data</vt:lpstr>
      <vt:lpstr>Various Types of Data</vt:lpstr>
      <vt:lpstr>Measurement scales for variables or fields</vt:lpstr>
      <vt:lpstr>PowerPoint Presentation</vt:lpstr>
      <vt:lpstr>Artificial Intelligence, Machine Learning, Deep Learning, etc.</vt:lpstr>
      <vt:lpstr>Machine Learning Value Chain – From Lab to Production</vt:lpstr>
      <vt:lpstr>Supervised vs. Unsupervised Learning</vt:lpstr>
      <vt:lpstr>PowerPoint Presentation</vt:lpstr>
      <vt:lpstr>Grammar of Graphics </vt:lpstr>
      <vt:lpstr>Grammar of Graphics </vt:lpstr>
      <vt:lpstr>Grammar of Graphics - Data </vt:lpstr>
      <vt:lpstr>Grammar of Graphics - Geom </vt:lpstr>
      <vt:lpstr>Grammar of Graphics - Aesthetics</vt:lpstr>
      <vt:lpstr>Grammar of Graphics - Question 1 </vt:lpstr>
      <vt:lpstr>Grammar of Graphics - Question 1 </vt:lpstr>
      <vt:lpstr>Grammar of Graphics - Question 3</vt:lpstr>
      <vt:lpstr>Module 03: Optional Segmentation Case Study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Mike Dupin</cp:lastModifiedBy>
  <cp:revision>3</cp:revision>
  <dcterms:modified xsi:type="dcterms:W3CDTF">2024-03-26T21:47:22Z</dcterms:modified>
</cp:coreProperties>
</file>